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1" r:id="rId1"/>
  </p:sldMasterIdLst>
  <p:notesMasterIdLst>
    <p:notesMasterId r:id="rId22"/>
  </p:notesMasterIdLst>
  <p:handoutMasterIdLst>
    <p:handoutMasterId r:id="rId23"/>
  </p:handoutMasterIdLst>
  <p:sldIdLst>
    <p:sldId id="256" r:id="rId2"/>
    <p:sldId id="268" r:id="rId3"/>
    <p:sldId id="305" r:id="rId4"/>
    <p:sldId id="357" r:id="rId5"/>
    <p:sldId id="353" r:id="rId6"/>
    <p:sldId id="370" r:id="rId7"/>
    <p:sldId id="365" r:id="rId8"/>
    <p:sldId id="266" r:id="rId9"/>
    <p:sldId id="355" r:id="rId10"/>
    <p:sldId id="371" r:id="rId11"/>
    <p:sldId id="373" r:id="rId12"/>
    <p:sldId id="374" r:id="rId13"/>
    <p:sldId id="376" r:id="rId14"/>
    <p:sldId id="377" r:id="rId15"/>
    <p:sldId id="378" r:id="rId16"/>
    <p:sldId id="380" r:id="rId17"/>
    <p:sldId id="367" r:id="rId18"/>
    <p:sldId id="381" r:id="rId19"/>
    <p:sldId id="382" r:id="rId20"/>
    <p:sldId id="265" r:id="rId2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2">
          <p15:clr>
            <a:srgbClr val="A4A3A4"/>
          </p15:clr>
        </p15:guide>
        <p15:guide id="2" pos="7520">
          <p15:clr>
            <a:srgbClr val="A4A3A4"/>
          </p15:clr>
        </p15:guide>
        <p15:guide id="3" pos="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C6"/>
    <a:srgbClr val="009EBC"/>
    <a:srgbClr val="ECF6FB"/>
    <a:srgbClr val="76C9DD"/>
    <a:srgbClr val="FCE0B2"/>
    <a:srgbClr val="E7A41C"/>
    <a:srgbClr val="ECA820"/>
    <a:srgbClr val="F19B18"/>
    <a:srgbClr val="298088"/>
    <a:srgbClr val="1073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Mørk stil 1 – uthevin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ys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ys stil 1 – uthev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ys stil 3 – uthev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ys stil 3 – uthevin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iddels stil 4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86" d="100"/>
          <a:sy n="86" d="100"/>
        </p:scale>
        <p:origin x="514" y="62"/>
      </p:cViewPr>
      <p:guideLst>
        <p:guide orient="horz" pos="1242"/>
        <p:guide pos="7520"/>
        <p:guide pos="160"/>
      </p:guideLst>
    </p:cSldViewPr>
  </p:slideViewPr>
  <p:notesTextViewPr>
    <p:cViewPr>
      <p:scale>
        <a:sx n="3" d="2"/>
        <a:sy n="3" d="2"/>
      </p:scale>
      <p:origin x="0" y="0"/>
    </p:cViewPr>
  </p:notesTextViewPr>
  <p:notesViewPr>
    <p:cSldViewPr snapToGrid="0" showGuides="1">
      <p:cViewPr varScale="1">
        <p:scale>
          <a:sx n="95" d="100"/>
          <a:sy n="95" d="100"/>
        </p:scale>
        <p:origin x="3187"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r>
              <a:rPr lang="nb-NO" sz="1400" b="1" i="0" u="none" strike="noStrike" baseline="0" dirty="0">
                <a:effectLst/>
              </a:rPr>
              <a:t>Hender det at du kjøper medisin på norsk apotek, </a:t>
            </a:r>
          </a:p>
          <a:p>
            <a:pPr marL="0" marR="0" lvl="0" indent="0" algn="ctr" defTabSz="914400" rtl="0" eaLnBrk="1" fontAlgn="auto" latinLnBrk="0" hangingPunct="1">
              <a:lnSpc>
                <a:spcPct val="100000"/>
              </a:lnSpc>
              <a:spcBef>
                <a:spcPts val="0"/>
              </a:spcBef>
              <a:spcAft>
                <a:spcPts val="0"/>
              </a:spcAft>
              <a:buClrTx/>
              <a:buSzTx/>
              <a:buFontTx/>
              <a:buNone/>
              <a:tabLst/>
              <a:defRPr>
                <a:solidFill>
                  <a:srgbClr val="000000">
                    <a:lumMod val="65000"/>
                    <a:lumOff val="35000"/>
                  </a:srgbClr>
                </a:solidFill>
              </a:defRPr>
            </a:pPr>
            <a:r>
              <a:rPr lang="nb-NO" sz="1400" b="1" i="0" u="none" strike="noStrike" baseline="0" dirty="0">
                <a:effectLst/>
              </a:rPr>
              <a:t>enten det er i selve apoteket eller i apotekets nettbutikk? </a:t>
            </a:r>
          </a:p>
        </c:rich>
      </c:tx>
      <c:layout>
        <c:manualLayout>
          <c:xMode val="edge"/>
          <c:yMode val="edge"/>
          <c:x val="0.11378400974007433"/>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endParaRPr lang="nb-NO"/>
        </a:p>
      </c:txPr>
    </c:title>
    <c:autoTitleDeleted val="0"/>
    <c:plotArea>
      <c:layout>
        <c:manualLayout>
          <c:layoutTarget val="inner"/>
          <c:xMode val="edge"/>
          <c:yMode val="edge"/>
          <c:x val="0.21531454263370786"/>
          <c:y val="0.28512293435773345"/>
          <c:w val="0.60803776943769949"/>
          <c:h val="0.61222588861845084"/>
        </c:manualLayout>
      </c:layout>
      <c:barChart>
        <c:barDir val="bar"/>
        <c:grouping val="clustered"/>
        <c:varyColors val="0"/>
        <c:ser>
          <c:idx val="0"/>
          <c:order val="0"/>
          <c:tx>
            <c:strRef>
              <c:f>'Ark1'!$B$1</c:f>
              <c:strCache>
                <c:ptCount val="1"/>
                <c:pt idx="0">
                  <c:v>2019</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2-8187-4CBC-8DB9-FD6D1DFDAEFB}"/>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1BA9-431E-B170-A037E210326C}"/>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8187-4CBC-8DB9-FD6D1DFDAEFB}"/>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4-8187-4CBC-8DB9-FD6D1DFDAEFB}"/>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D57B-44F2-BB9E-9AE5AC93A3C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'Ark1'!$A$2:$A$3</c:f>
              <c:strCache>
                <c:ptCount val="2"/>
                <c:pt idx="0">
                  <c:v>Ja</c:v>
                </c:pt>
                <c:pt idx="1">
                  <c:v>Nei</c:v>
                </c:pt>
              </c:strCache>
            </c:strRef>
          </c:cat>
          <c:val>
            <c:numRef>
              <c:f>'Ark1'!$B$2:$B$3</c:f>
              <c:numCache>
                <c:formatCode>0%</c:formatCode>
                <c:ptCount val="2"/>
                <c:pt idx="0">
                  <c:v>0.89900000000000002</c:v>
                </c:pt>
                <c:pt idx="1">
                  <c:v>0.10100000000000001</c:v>
                </c:pt>
              </c:numCache>
            </c:numRef>
          </c:val>
          <c:extLst>
            <c:ext xmlns:c16="http://schemas.microsoft.com/office/drawing/2014/chart" uri="{C3380CC4-5D6E-409C-BE32-E72D297353CC}">
              <c16:uniqueId val="{00000000-8187-4CBC-8DB9-FD6D1DFDAEFB}"/>
            </c:ext>
          </c:extLst>
        </c:ser>
        <c:ser>
          <c:idx val="1"/>
          <c:order val="1"/>
          <c:tx>
            <c:strRef>
              <c:f>'Ark1'!$C$1</c:f>
              <c:strCache>
                <c:ptCount val="1"/>
                <c:pt idx="0">
                  <c:v>2021</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'Ark1'!$A$2:$A$3</c:f>
              <c:strCache>
                <c:ptCount val="2"/>
                <c:pt idx="0">
                  <c:v>Ja</c:v>
                </c:pt>
                <c:pt idx="1">
                  <c:v>Nei</c:v>
                </c:pt>
              </c:strCache>
            </c:strRef>
          </c:cat>
          <c:val>
            <c:numRef>
              <c:f>'Ark1'!$C$2:$C$3</c:f>
              <c:numCache>
                <c:formatCode>0%</c:formatCode>
                <c:ptCount val="2"/>
                <c:pt idx="0">
                  <c:v>0.89700000000000002</c:v>
                </c:pt>
                <c:pt idx="1">
                  <c:v>0.10299999999999999</c:v>
                </c:pt>
              </c:numCache>
            </c:numRef>
          </c:val>
          <c:extLst>
            <c:ext xmlns:c16="http://schemas.microsoft.com/office/drawing/2014/chart" uri="{C3380CC4-5D6E-409C-BE32-E72D297353CC}">
              <c16:uniqueId val="{0000000B-C6C5-4F2A-BD6A-FFBADEAEBB9D}"/>
            </c:ext>
          </c:extLst>
        </c:ser>
        <c:dLbls>
          <c:dLblPos val="outEnd"/>
          <c:showLegendKey val="0"/>
          <c:showVal val="1"/>
          <c:showCatName val="0"/>
          <c:showSerName val="0"/>
          <c:showPercent val="0"/>
          <c:showBubbleSize val="0"/>
        </c:dLbls>
        <c:gapWidth val="100"/>
        <c:axId val="957168319"/>
        <c:axId val="957169567"/>
      </c:barChart>
      <c:catAx>
        <c:axId val="95716831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957169567"/>
        <c:crosses val="autoZero"/>
        <c:auto val="1"/>
        <c:lblAlgn val="ctr"/>
        <c:lblOffset val="100"/>
        <c:noMultiLvlLbl val="0"/>
      </c:catAx>
      <c:valAx>
        <c:axId val="957169567"/>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957168319"/>
        <c:crosses val="autoZero"/>
        <c:crossBetween val="between"/>
        <c:majorUnit val="0.2"/>
      </c:valAx>
      <c:spPr>
        <a:noFill/>
        <a:ln>
          <a:noFill/>
        </a:ln>
        <a:effectLst/>
      </c:spPr>
    </c:plotArea>
    <c:legend>
      <c:legendPos val="r"/>
      <c:layout>
        <c:manualLayout>
          <c:xMode val="edge"/>
          <c:yMode val="edge"/>
          <c:x val="0.89894212987993372"/>
          <c:y val="0.50348985499324272"/>
          <c:w val="0.10105783968623439"/>
          <c:h val="0.1193952232171364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nb-NO" sz="1400" b="1" i="0" u="none" strike="noStrike" baseline="0" dirty="0">
                <a:effectLst/>
              </a:rPr>
              <a:t>Som følge av legemiddelmangel de siste to årene; hva er det lengste du har måttet vente før den medisinen du skulle ha ble tilgjengelig igjen?</a:t>
            </a:r>
            <a:endParaRPr lang="en-US" sz="1400" dirty="0"/>
          </a:p>
        </c:rich>
      </c:tx>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8.0365256993763998E-2"/>
          <c:y val="0.2429053957788557"/>
          <c:w val="0.87770113401500782"/>
          <c:h val="0.63429805776510373"/>
        </c:manualLayout>
      </c:layout>
      <c:barChart>
        <c:barDir val="col"/>
        <c:grouping val="clustered"/>
        <c:varyColors val="0"/>
        <c:ser>
          <c:idx val="0"/>
          <c:order val="0"/>
          <c:tx>
            <c:strRef>
              <c:f>'Ark1'!$B$1</c:f>
              <c:strCache>
                <c:ptCount val="1"/>
                <c:pt idx="0">
                  <c:v>2019</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2-8187-4CBC-8DB9-FD6D1DFDAEFB}"/>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8187-4CBC-8DB9-FD6D1DFDAEFB}"/>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8187-4CBC-8DB9-FD6D1DFDAEFB}"/>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4-8187-4CBC-8DB9-FD6D1DFDAEFB}"/>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D57B-44F2-BB9E-9AE5AC93A3CB}"/>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Mindre enn en uke</c:v>
                </c:pt>
                <c:pt idx="1">
                  <c:v>1-4 uker</c:v>
                </c:pt>
                <c:pt idx="2">
                  <c:v>1-2 måneder</c:v>
                </c:pt>
                <c:pt idx="3">
                  <c:v>Mer enn 2 måneder</c:v>
                </c:pt>
                <c:pt idx="4">
                  <c:v>Husker ikke</c:v>
                </c:pt>
              </c:strCache>
            </c:strRef>
          </c:cat>
          <c:val>
            <c:numRef>
              <c:f>'Ark1'!$B$2:$B$6</c:f>
              <c:numCache>
                <c:formatCode>0%</c:formatCode>
                <c:ptCount val="5"/>
                <c:pt idx="0">
                  <c:v>0.159</c:v>
                </c:pt>
                <c:pt idx="1">
                  <c:v>0.315</c:v>
                </c:pt>
                <c:pt idx="2">
                  <c:v>0.20699999999999999</c:v>
                </c:pt>
                <c:pt idx="3">
                  <c:v>0.18099999999999999</c:v>
                </c:pt>
                <c:pt idx="4">
                  <c:v>0.13800000000000001</c:v>
                </c:pt>
              </c:numCache>
            </c:numRef>
          </c:val>
          <c:extLst>
            <c:ext xmlns:c16="http://schemas.microsoft.com/office/drawing/2014/chart" uri="{C3380CC4-5D6E-409C-BE32-E72D297353CC}">
              <c16:uniqueId val="{00000000-8187-4CBC-8DB9-FD6D1DFDAEFB}"/>
            </c:ext>
          </c:extLst>
        </c:ser>
        <c:ser>
          <c:idx val="1"/>
          <c:order val="1"/>
          <c:tx>
            <c:strRef>
              <c:f>'Ark1'!$C$1</c:f>
              <c:strCache>
                <c:ptCount val="1"/>
                <c:pt idx="0">
                  <c:v>2021</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Mindre enn en uke</c:v>
                </c:pt>
                <c:pt idx="1">
                  <c:v>1-4 uker</c:v>
                </c:pt>
                <c:pt idx="2">
                  <c:v>1-2 måneder</c:v>
                </c:pt>
                <c:pt idx="3">
                  <c:v>Mer enn 2 måneder</c:v>
                </c:pt>
                <c:pt idx="4">
                  <c:v>Husker ikke</c:v>
                </c:pt>
              </c:strCache>
            </c:strRef>
          </c:cat>
          <c:val>
            <c:numRef>
              <c:f>'Ark1'!$C$2:$C$6</c:f>
              <c:numCache>
                <c:formatCode>0%</c:formatCode>
                <c:ptCount val="5"/>
                <c:pt idx="0">
                  <c:v>0.122</c:v>
                </c:pt>
                <c:pt idx="1">
                  <c:v>0.36699999999999999</c:v>
                </c:pt>
                <c:pt idx="2">
                  <c:v>0.14899999999999999</c:v>
                </c:pt>
                <c:pt idx="3">
                  <c:v>0.186</c:v>
                </c:pt>
                <c:pt idx="4">
                  <c:v>0.17599999999999999</c:v>
                </c:pt>
              </c:numCache>
            </c:numRef>
          </c:val>
          <c:extLst>
            <c:ext xmlns:c16="http://schemas.microsoft.com/office/drawing/2014/chart" uri="{C3380CC4-5D6E-409C-BE32-E72D297353CC}">
              <c16:uniqueId val="{0000000B-1C19-4BE7-A402-EA719D643C1B}"/>
            </c:ext>
          </c:extLst>
        </c:ser>
        <c:dLbls>
          <c:dLblPos val="outEnd"/>
          <c:showLegendKey val="0"/>
          <c:showVal val="1"/>
          <c:showCatName val="0"/>
          <c:showSerName val="0"/>
          <c:showPercent val="0"/>
          <c:showBubbleSize val="0"/>
        </c:dLbls>
        <c:gapWidth val="100"/>
        <c:axId val="1036349088"/>
        <c:axId val="1036347776"/>
      </c:barChart>
      <c:valAx>
        <c:axId val="10363477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036349088"/>
        <c:crosses val="autoZero"/>
        <c:crossBetween val="between"/>
        <c:majorUnit val="0.1"/>
      </c:valAx>
      <c:catAx>
        <c:axId val="10363490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036347776"/>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r>
              <a:rPr lang="nb-NO" sz="1400" b="1" i="0" baseline="0" dirty="0">
                <a:effectLst/>
              </a:rPr>
              <a:t>Har du de siste to årene noen gang vært engstelig for egen helse på grunn av legemiddelmangel?</a:t>
            </a:r>
            <a:endParaRPr lang="en-US" sz="1600" b="1" dirty="0"/>
          </a:p>
        </c:rich>
      </c:tx>
      <c:overlay val="0"/>
      <c:spPr>
        <a:noFill/>
        <a:ln>
          <a:noFill/>
        </a:ln>
        <a:effectLst/>
      </c:spPr>
      <c:txPr>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8.3740961928263566E-2"/>
          <c:y val="0.21120821273686083"/>
          <c:w val="0.87770113401500782"/>
          <c:h val="0.6242398909714223"/>
        </c:manualLayout>
      </c:layout>
      <c:barChart>
        <c:barDir val="col"/>
        <c:grouping val="clustered"/>
        <c:varyColors val="0"/>
        <c:ser>
          <c:idx val="0"/>
          <c:order val="0"/>
          <c:tx>
            <c:strRef>
              <c:f>'Ark1'!$B$1</c:f>
              <c:strCache>
                <c:ptCount val="1"/>
                <c:pt idx="0">
                  <c:v>2019</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2-8187-4CBC-8DB9-FD6D1DFDAEFB}"/>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8187-4CBC-8DB9-FD6D1DFDAEFB}"/>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8187-4CBC-8DB9-FD6D1DFDAEFB}"/>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4-8187-4CBC-8DB9-FD6D1DFDAEFB}"/>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Ja, svært engstelig</c:v>
                </c:pt>
                <c:pt idx="1">
                  <c:v>Ja, ganske engstelig</c:v>
                </c:pt>
                <c:pt idx="2">
                  <c:v>Ja, litt engstelig</c:v>
                </c:pt>
                <c:pt idx="3">
                  <c:v>Nei</c:v>
                </c:pt>
              </c:strCache>
            </c:strRef>
          </c:cat>
          <c:val>
            <c:numRef>
              <c:f>'Ark1'!$B$2:$B$5</c:f>
              <c:numCache>
                <c:formatCode>0%</c:formatCode>
                <c:ptCount val="4"/>
                <c:pt idx="0">
                  <c:v>4.7E-2</c:v>
                </c:pt>
                <c:pt idx="1">
                  <c:v>0.121</c:v>
                </c:pt>
                <c:pt idx="2">
                  <c:v>0.33200000000000002</c:v>
                </c:pt>
                <c:pt idx="3">
                  <c:v>0.47399999999999998</c:v>
                </c:pt>
              </c:numCache>
            </c:numRef>
          </c:val>
          <c:extLst>
            <c:ext xmlns:c16="http://schemas.microsoft.com/office/drawing/2014/chart" uri="{C3380CC4-5D6E-409C-BE32-E72D297353CC}">
              <c16:uniqueId val="{00000000-8187-4CBC-8DB9-FD6D1DFDAEFB}"/>
            </c:ext>
          </c:extLst>
        </c:ser>
        <c:ser>
          <c:idx val="1"/>
          <c:order val="1"/>
          <c:tx>
            <c:strRef>
              <c:f>'Ark1'!$C$1</c:f>
              <c:strCache>
                <c:ptCount val="1"/>
                <c:pt idx="0">
                  <c:v>2021</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Ja, svært engstelig</c:v>
                </c:pt>
                <c:pt idx="1">
                  <c:v>Ja, ganske engstelig</c:v>
                </c:pt>
                <c:pt idx="2">
                  <c:v>Ja, litt engstelig</c:v>
                </c:pt>
                <c:pt idx="3">
                  <c:v>Nei</c:v>
                </c:pt>
              </c:strCache>
            </c:strRef>
          </c:cat>
          <c:val>
            <c:numRef>
              <c:f>'Ark1'!$C$2:$C$5</c:f>
              <c:numCache>
                <c:formatCode>0%</c:formatCode>
                <c:ptCount val="4"/>
                <c:pt idx="0">
                  <c:v>2.3E-2</c:v>
                </c:pt>
                <c:pt idx="1">
                  <c:v>6.3E-2</c:v>
                </c:pt>
                <c:pt idx="2">
                  <c:v>0.29399999999999998</c:v>
                </c:pt>
                <c:pt idx="3">
                  <c:v>0.61499999999999999</c:v>
                </c:pt>
              </c:numCache>
            </c:numRef>
          </c:val>
          <c:extLst>
            <c:ext xmlns:c16="http://schemas.microsoft.com/office/drawing/2014/chart" uri="{C3380CC4-5D6E-409C-BE32-E72D297353CC}">
              <c16:uniqueId val="{0000000B-6682-4A60-982D-E396DED7D9C0}"/>
            </c:ext>
          </c:extLst>
        </c:ser>
        <c:dLbls>
          <c:dLblPos val="outEnd"/>
          <c:showLegendKey val="0"/>
          <c:showVal val="1"/>
          <c:showCatName val="0"/>
          <c:showSerName val="0"/>
          <c:showPercent val="0"/>
          <c:showBubbleSize val="0"/>
        </c:dLbls>
        <c:gapWidth val="100"/>
        <c:axId val="1036349088"/>
        <c:axId val="1036347776"/>
      </c:barChart>
      <c:valAx>
        <c:axId val="10363477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036349088"/>
        <c:crosses val="autoZero"/>
        <c:crossBetween val="between"/>
      </c:valAx>
      <c:catAx>
        <c:axId val="10363490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036347776"/>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r>
              <a:rPr lang="nb-NO" sz="1400" b="1" i="0" u="none" strike="noStrike" baseline="0" dirty="0">
                <a:effectLst/>
              </a:rPr>
              <a:t>Har du siste to årene opplevd legemiddelmangel på livskritiske medisiner? </a:t>
            </a:r>
            <a:br>
              <a:rPr lang="nb-NO" sz="1400" b="1" i="0" u="none" strike="noStrike" baseline="0" dirty="0">
                <a:effectLst/>
              </a:rPr>
            </a:br>
            <a:r>
              <a:rPr lang="nb-NO" sz="1400" b="1" i="0" u="none" strike="noStrike" baseline="0" dirty="0">
                <a:effectLst/>
              </a:rPr>
              <a:t>Med livskritisk medisin tenker vi på at mangel på medisinering </a:t>
            </a:r>
          </a:p>
          <a:p>
            <a:pPr algn="ctr">
              <a:defRPr/>
            </a:pPr>
            <a:r>
              <a:rPr lang="nb-NO" sz="1400" b="1" i="0" u="none" strike="noStrike" baseline="0" dirty="0">
                <a:effectLst/>
              </a:rPr>
              <a:t>kan føre til død eller livstruende tilstand.</a:t>
            </a:r>
            <a:endParaRPr lang="en-US" sz="1400" dirty="0"/>
          </a:p>
        </c:rich>
      </c:tx>
      <c:layout>
        <c:manualLayout>
          <c:xMode val="edge"/>
          <c:yMode val="edge"/>
          <c:x val="0.13001764152273393"/>
          <c:y val="0"/>
        </c:manualLayout>
      </c:layout>
      <c:overlay val="0"/>
      <c:spPr>
        <a:noFill/>
        <a:ln>
          <a:noFill/>
        </a:ln>
        <a:effectLst/>
      </c:spPr>
      <c:txPr>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8.3740952547986802E-2"/>
          <c:y val="0.26858716752608403"/>
          <c:w val="0.87770113401500782"/>
          <c:h val="0.61255203282953985"/>
        </c:manualLayout>
      </c:layout>
      <c:barChart>
        <c:barDir val="col"/>
        <c:grouping val="clustered"/>
        <c:varyColors val="0"/>
        <c:ser>
          <c:idx val="0"/>
          <c:order val="0"/>
          <c:tx>
            <c:strRef>
              <c:f>'Ark1'!$B$1</c:f>
              <c:strCache>
                <c:ptCount val="1"/>
                <c:pt idx="0">
                  <c:v>2019</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2-8187-4CBC-8DB9-FD6D1DFDAEFB}"/>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8187-4CBC-8DB9-FD6D1DFDAEFB}"/>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8187-4CBC-8DB9-FD6D1DFDAEFB}"/>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D57B-44F2-BB9E-9AE5AC93A3CB}"/>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'Ark1'!$A$2:$A$4</c:f>
              <c:strCache>
                <c:ptCount val="3"/>
                <c:pt idx="0">
                  <c:v>Ja, har opplevd mangel på livskritisk medisin</c:v>
                </c:pt>
                <c:pt idx="1">
                  <c:v>Nei</c:v>
                </c:pt>
                <c:pt idx="2">
                  <c:v>Vet ikke</c:v>
                </c:pt>
              </c:strCache>
            </c:strRef>
          </c:cat>
          <c:val>
            <c:numRef>
              <c:f>'Ark1'!$B$2:$B$4</c:f>
              <c:numCache>
                <c:formatCode>0%</c:formatCode>
                <c:ptCount val="3"/>
                <c:pt idx="0">
                  <c:v>0.11600000000000001</c:v>
                </c:pt>
                <c:pt idx="1">
                  <c:v>0.78900000000000003</c:v>
                </c:pt>
                <c:pt idx="2">
                  <c:v>7.2999999999999995E-2</c:v>
                </c:pt>
              </c:numCache>
            </c:numRef>
          </c:val>
          <c:extLst>
            <c:ext xmlns:c16="http://schemas.microsoft.com/office/drawing/2014/chart" uri="{C3380CC4-5D6E-409C-BE32-E72D297353CC}">
              <c16:uniqueId val="{00000000-8187-4CBC-8DB9-FD6D1DFDAEFB}"/>
            </c:ext>
          </c:extLst>
        </c:ser>
        <c:ser>
          <c:idx val="1"/>
          <c:order val="1"/>
          <c:tx>
            <c:strRef>
              <c:f>'Ark1'!$C$1</c:f>
              <c:strCache>
                <c:ptCount val="1"/>
                <c:pt idx="0">
                  <c:v>2021</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'Ark1'!$A$2:$A$4</c:f>
              <c:strCache>
                <c:ptCount val="3"/>
                <c:pt idx="0">
                  <c:v>Ja, har opplevd mangel på livskritisk medisin</c:v>
                </c:pt>
                <c:pt idx="1">
                  <c:v>Nei</c:v>
                </c:pt>
                <c:pt idx="2">
                  <c:v>Vet ikke</c:v>
                </c:pt>
              </c:strCache>
            </c:strRef>
          </c:cat>
          <c:val>
            <c:numRef>
              <c:f>'Ark1'!$C$2:$C$4</c:f>
              <c:numCache>
                <c:formatCode>0%</c:formatCode>
                <c:ptCount val="3"/>
                <c:pt idx="0">
                  <c:v>0.09</c:v>
                </c:pt>
                <c:pt idx="1">
                  <c:v>0.81399999999999995</c:v>
                </c:pt>
                <c:pt idx="2">
                  <c:v>7.6999999999999999E-2</c:v>
                </c:pt>
              </c:numCache>
            </c:numRef>
          </c:val>
          <c:extLst>
            <c:ext xmlns:c16="http://schemas.microsoft.com/office/drawing/2014/chart" uri="{C3380CC4-5D6E-409C-BE32-E72D297353CC}">
              <c16:uniqueId val="{0000000B-F06A-4A60-BC02-42E3FEE67FB1}"/>
            </c:ext>
          </c:extLst>
        </c:ser>
        <c:dLbls>
          <c:dLblPos val="outEnd"/>
          <c:showLegendKey val="0"/>
          <c:showVal val="1"/>
          <c:showCatName val="0"/>
          <c:showSerName val="0"/>
          <c:showPercent val="0"/>
          <c:showBubbleSize val="0"/>
        </c:dLbls>
        <c:gapWidth val="100"/>
        <c:axId val="1036349088"/>
        <c:axId val="1036347776"/>
      </c:barChart>
      <c:valAx>
        <c:axId val="10363477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b-NO"/>
          </a:p>
        </c:txPr>
        <c:crossAx val="1036349088"/>
        <c:crosses val="autoZero"/>
        <c:crossBetween val="between"/>
        <c:majorUnit val="0.2"/>
      </c:valAx>
      <c:catAx>
        <c:axId val="10363490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b-NO"/>
          </a:p>
        </c:txPr>
        <c:crossAx val="1036347776"/>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r>
              <a:rPr lang="nb-NO" sz="1400" b="1" i="0" baseline="0" dirty="0">
                <a:effectLst/>
              </a:rPr>
              <a:t>Mener du at legemiddelmangel har ført til konkrete helseproblemer for deg?</a:t>
            </a:r>
            <a:endParaRPr lang="en-US" sz="1600" b="1" dirty="0"/>
          </a:p>
        </c:rich>
      </c:tx>
      <c:overlay val="0"/>
      <c:spPr>
        <a:noFill/>
        <a:ln>
          <a:noFill/>
        </a:ln>
        <a:effectLst/>
      </c:spPr>
      <c:txPr>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48465312188049742"/>
          <c:y val="0.17593212015808554"/>
          <c:w val="0.41625549138050455"/>
          <c:h val="0.70598253397985999"/>
        </c:manualLayout>
      </c:layout>
      <c:barChart>
        <c:barDir val="bar"/>
        <c:grouping val="clustered"/>
        <c:varyColors val="0"/>
        <c:ser>
          <c:idx val="0"/>
          <c:order val="0"/>
          <c:tx>
            <c:strRef>
              <c:f>'Ark1'!$B$1</c:f>
              <c:strCache>
                <c:ptCount val="1"/>
                <c:pt idx="0">
                  <c:v>2019</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8187-4CBC-8DB9-FD6D1DFDAEFB}"/>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4-8187-4CBC-8DB9-FD6D1DFDAEFB}"/>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D57B-44F2-BB9E-9AE5AC93A3CB}"/>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'Ark1'!$A$2:$A$8</c:f>
              <c:strCache>
                <c:ptCount val="6"/>
                <c:pt idx="0">
                  <c:v>Vet ikke</c:v>
                </c:pt>
                <c:pt idx="1">
                  <c:v>Annet</c:v>
                </c:pt>
                <c:pt idx="2">
                  <c:v>Ja, på grunn av bivirkninger av erstatningsmedisin</c:v>
                </c:pt>
                <c:pt idx="3">
                  <c:v>Ja, fikk ikke medisin/fikk ikke medisin tidsnok</c:v>
                </c:pt>
                <c:pt idx="4">
                  <c:v>Ja, på grunn av dårligere effekt av erstatningsmedisin</c:v>
                </c:pt>
                <c:pt idx="5">
                  <c:v>Ja, helseproblemer på grunn av stress og uro</c:v>
                </c:pt>
              </c:strCache>
            </c:strRef>
          </c:cat>
          <c:val>
            <c:numRef>
              <c:f>'Ark1'!$B$2:$B$8</c:f>
              <c:numCache>
                <c:formatCode>0%</c:formatCode>
                <c:ptCount val="6"/>
                <c:pt idx="0">
                  <c:v>0.06</c:v>
                </c:pt>
                <c:pt idx="1">
                  <c:v>2.1999999999999999E-2</c:v>
                </c:pt>
                <c:pt idx="2">
                  <c:v>6.5000000000000002E-2</c:v>
                </c:pt>
                <c:pt idx="3">
                  <c:v>7.8E-2</c:v>
                </c:pt>
                <c:pt idx="4">
                  <c:v>7.8E-2</c:v>
                </c:pt>
                <c:pt idx="5">
                  <c:v>0.20300000000000001</c:v>
                </c:pt>
              </c:numCache>
            </c:numRef>
          </c:val>
          <c:extLst>
            <c:ext xmlns:c16="http://schemas.microsoft.com/office/drawing/2014/chart" uri="{C3380CC4-5D6E-409C-BE32-E72D297353CC}">
              <c16:uniqueId val="{00000000-8187-4CBC-8DB9-FD6D1DFDAEFB}"/>
            </c:ext>
          </c:extLst>
        </c:ser>
        <c:ser>
          <c:idx val="1"/>
          <c:order val="1"/>
          <c:tx>
            <c:strRef>
              <c:f>'Ark1'!$C$1</c:f>
              <c:strCache>
                <c:ptCount val="1"/>
                <c:pt idx="0">
                  <c:v>2021</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'Ark1'!$A$2:$A$8</c:f>
              <c:strCache>
                <c:ptCount val="6"/>
                <c:pt idx="0">
                  <c:v>Vet ikke</c:v>
                </c:pt>
                <c:pt idx="1">
                  <c:v>Annet</c:v>
                </c:pt>
                <c:pt idx="2">
                  <c:v>Ja, på grunn av bivirkninger av erstatningsmedisin</c:v>
                </c:pt>
                <c:pt idx="3">
                  <c:v>Ja, fikk ikke medisin/fikk ikke medisin tidsnok</c:v>
                </c:pt>
                <c:pt idx="4">
                  <c:v>Ja, på grunn av dårligere effekt av erstatningsmedisin</c:v>
                </c:pt>
                <c:pt idx="5">
                  <c:v>Ja, helseproblemer på grunn av stress og uro</c:v>
                </c:pt>
              </c:strCache>
            </c:strRef>
          </c:cat>
          <c:val>
            <c:numRef>
              <c:f>'Ark1'!$C$2:$C$8</c:f>
              <c:numCache>
                <c:formatCode>0%</c:formatCode>
                <c:ptCount val="6"/>
                <c:pt idx="0">
                  <c:v>4.4999999999999998E-2</c:v>
                </c:pt>
                <c:pt idx="1">
                  <c:v>3.5999999999999997E-2</c:v>
                </c:pt>
                <c:pt idx="2">
                  <c:v>0.05</c:v>
                </c:pt>
                <c:pt idx="3">
                  <c:v>5.8999999999999997E-2</c:v>
                </c:pt>
                <c:pt idx="4">
                  <c:v>5.8999999999999997E-2</c:v>
                </c:pt>
                <c:pt idx="5">
                  <c:v>9.5000000000000001E-2</c:v>
                </c:pt>
              </c:numCache>
            </c:numRef>
          </c:val>
          <c:extLst>
            <c:ext xmlns:c16="http://schemas.microsoft.com/office/drawing/2014/chart" uri="{C3380CC4-5D6E-409C-BE32-E72D297353CC}">
              <c16:uniqueId val="{0000000B-E80F-46F0-AB75-736F59A273C5}"/>
            </c:ext>
          </c:extLst>
        </c:ser>
        <c:dLbls>
          <c:dLblPos val="outEnd"/>
          <c:showLegendKey val="0"/>
          <c:showVal val="1"/>
          <c:showCatName val="0"/>
          <c:showSerName val="0"/>
          <c:showPercent val="0"/>
          <c:showBubbleSize val="0"/>
        </c:dLbls>
        <c:gapWidth val="100"/>
        <c:axId val="1036349088"/>
        <c:axId val="1036347776"/>
      </c:barChart>
      <c:valAx>
        <c:axId val="10363477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1036349088"/>
        <c:crosses val="autoZero"/>
        <c:crossBetween val="between"/>
      </c:valAx>
      <c:catAx>
        <c:axId val="103634908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036347776"/>
        <c:crosses val="autoZero"/>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r>
              <a:rPr lang="nb-NO" sz="1400" b="1" i="0" baseline="0" dirty="0">
                <a:effectLst/>
              </a:rPr>
              <a:t>Har du opplevd noe av det følgende? Andel ja</a:t>
            </a:r>
            <a:endParaRPr lang="en-US" sz="1600" b="1" dirty="0"/>
          </a:p>
        </c:rich>
      </c:tx>
      <c:overlay val="0"/>
      <c:spPr>
        <a:noFill/>
        <a:ln>
          <a:noFill/>
        </a:ln>
        <a:effectLst/>
      </c:spPr>
      <c:txPr>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49566535980803811"/>
          <c:y val="0.10897830210307176"/>
          <c:w val="0.43533566897006043"/>
          <c:h val="0.72905135981875191"/>
        </c:manualLayout>
      </c:layout>
      <c:barChart>
        <c:barDir val="bar"/>
        <c:grouping val="clustered"/>
        <c:varyColors val="0"/>
        <c:ser>
          <c:idx val="0"/>
          <c:order val="0"/>
          <c:tx>
            <c:strRef>
              <c:f>'Ark1'!$B$1</c:f>
              <c:strCache>
                <c:ptCount val="1"/>
                <c:pt idx="0">
                  <c:v>2019</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2-8187-4CBC-8DB9-FD6D1DFDAEFB}"/>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8187-4CBC-8DB9-FD6D1DFDAEFB}"/>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8187-4CBC-8DB9-FD6D1DFDAEFB}"/>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4-8187-4CBC-8DB9-FD6D1DFDAEFB}"/>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D57B-44F2-BB9E-9AE5AC93A3CB}"/>
              </c:ext>
            </c:extLst>
          </c:dPt>
          <c:dLbls>
            <c:dLbl>
              <c:idx val="1"/>
              <c:dLblPos val="outEnd"/>
              <c:showLegendKey val="0"/>
              <c:showVal val="1"/>
              <c:showCatName val="0"/>
              <c:showSerName val="0"/>
              <c:showPercent val="0"/>
              <c:showBubbleSize val="0"/>
              <c:extLst>
                <c:ext xmlns:c15="http://schemas.microsoft.com/office/drawing/2012/chart" uri="{CE6537A1-D6FC-4f65-9D91-7224C49458BB}">
                  <c15:layout>
                    <c:manualLayout>
                      <c:w val="5.7019994412738959E-2"/>
                      <c:h val="4.2413677522220528E-2"/>
                    </c:manualLayout>
                  </c15:layout>
                </c:ext>
                <c:ext xmlns:c16="http://schemas.microsoft.com/office/drawing/2014/chart" uri="{C3380CC4-5D6E-409C-BE32-E72D297353CC}">
                  <c16:uniqueId val="{00000001-8187-4CBC-8DB9-FD6D1DFDAEF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Jeg har reist til utlandet for å få tak i den medisinen jeg trengte</c:v>
                </c:pt>
                <c:pt idx="1">
                  <c:v>Jeg har reist til en annen by/fylke i Norge for å få tak i den medisinen jeg trengte</c:v>
                </c:pt>
                <c:pt idx="2">
                  <c:v>Jeg har hamstret medisin jeg trenger for å unngå fremtidig legemiddelmangel</c:v>
                </c:pt>
                <c:pt idx="3">
                  <c:v>Jeg tror jeg vil oppleve legemiddelmangel i framtiden</c:v>
                </c:pt>
              </c:strCache>
            </c:strRef>
          </c:cat>
          <c:val>
            <c:numRef>
              <c:f>'Ark1'!$B$2:$B$5</c:f>
              <c:numCache>
                <c:formatCode>0%</c:formatCode>
                <c:ptCount val="4"/>
                <c:pt idx="0">
                  <c:v>4.2999999999999997E-2</c:v>
                </c:pt>
                <c:pt idx="1">
                  <c:v>0.24099999999999999</c:v>
                </c:pt>
                <c:pt idx="2">
                  <c:v>0.30199999999999999</c:v>
                </c:pt>
                <c:pt idx="3">
                  <c:v>0.77600000000000002</c:v>
                </c:pt>
              </c:numCache>
            </c:numRef>
          </c:val>
          <c:extLst>
            <c:ext xmlns:c16="http://schemas.microsoft.com/office/drawing/2014/chart" uri="{C3380CC4-5D6E-409C-BE32-E72D297353CC}">
              <c16:uniqueId val="{00000000-8187-4CBC-8DB9-FD6D1DFDAEFB}"/>
            </c:ext>
          </c:extLst>
        </c:ser>
        <c:ser>
          <c:idx val="1"/>
          <c:order val="1"/>
          <c:tx>
            <c:strRef>
              <c:f>'Ark1'!$C$1</c:f>
              <c:strCache>
                <c:ptCount val="1"/>
                <c:pt idx="0">
                  <c:v>2021</c:v>
                </c:pt>
              </c:strCache>
            </c:strRef>
          </c:tx>
          <c:spPr>
            <a:solidFill>
              <a:schemeClr val="accent2"/>
            </a:solidFill>
            <a:ln w="19050">
              <a:solidFill>
                <a:schemeClr val="lt1"/>
              </a:solidFill>
            </a:ln>
            <a:effectLst/>
          </c:spPr>
          <c:invertIfNegative val="0"/>
          <c:dLbls>
            <c:dLbl>
              <c:idx val="3"/>
              <c:dLblPos val="outEnd"/>
              <c:showLegendKey val="0"/>
              <c:showVal val="1"/>
              <c:showCatName val="0"/>
              <c:showSerName val="0"/>
              <c:showPercent val="0"/>
              <c:showBubbleSize val="0"/>
              <c:extLst>
                <c:ext xmlns:c15="http://schemas.microsoft.com/office/drawing/2012/chart" uri="{CE6537A1-D6FC-4f65-9D91-7224C49458BB}">
                  <c15:layout>
                    <c:manualLayout>
                      <c:w val="3.8918408884885319E-2"/>
                      <c:h val="4.2413677522220528E-2"/>
                    </c:manualLayout>
                  </c15:layout>
                </c:ext>
                <c:ext xmlns:c16="http://schemas.microsoft.com/office/drawing/2014/chart" uri="{C3380CC4-5D6E-409C-BE32-E72D297353CC}">
                  <c16:uniqueId val="{00000000-9CAC-4AD4-ACD4-94C426BC134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Jeg har reist til utlandet for å få tak i den medisinen jeg trengte</c:v>
                </c:pt>
                <c:pt idx="1">
                  <c:v>Jeg har reist til en annen by/fylke i Norge for å få tak i den medisinen jeg trengte</c:v>
                </c:pt>
                <c:pt idx="2">
                  <c:v>Jeg har hamstret medisin jeg trenger for å unngå fremtidig legemiddelmangel</c:v>
                </c:pt>
                <c:pt idx="3">
                  <c:v>Jeg tror jeg vil oppleve legemiddelmangel i framtiden</c:v>
                </c:pt>
              </c:strCache>
            </c:strRef>
          </c:cat>
          <c:val>
            <c:numRef>
              <c:f>'Ark1'!$C$2:$C$5</c:f>
              <c:numCache>
                <c:formatCode>0%</c:formatCode>
                <c:ptCount val="4"/>
                <c:pt idx="0">
                  <c:v>2.7E-2</c:v>
                </c:pt>
                <c:pt idx="1">
                  <c:v>0.21299999999999999</c:v>
                </c:pt>
                <c:pt idx="2">
                  <c:v>0.26700000000000002</c:v>
                </c:pt>
                <c:pt idx="3">
                  <c:v>0.72399999999999998</c:v>
                </c:pt>
              </c:numCache>
            </c:numRef>
          </c:val>
          <c:extLst>
            <c:ext xmlns:c16="http://schemas.microsoft.com/office/drawing/2014/chart" uri="{C3380CC4-5D6E-409C-BE32-E72D297353CC}">
              <c16:uniqueId val="{00000000-9801-4DBB-BE84-67F8209EE25B}"/>
            </c:ext>
          </c:extLst>
        </c:ser>
        <c:dLbls>
          <c:dLblPos val="outEnd"/>
          <c:showLegendKey val="0"/>
          <c:showVal val="1"/>
          <c:showCatName val="0"/>
          <c:showSerName val="0"/>
          <c:showPercent val="0"/>
          <c:showBubbleSize val="0"/>
        </c:dLbls>
        <c:gapWidth val="100"/>
        <c:axId val="760861128"/>
        <c:axId val="765348176"/>
      </c:barChart>
      <c:valAx>
        <c:axId val="7653481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760861128"/>
        <c:crosses val="autoZero"/>
        <c:crossBetween val="between"/>
      </c:valAx>
      <c:catAx>
        <c:axId val="760861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765348176"/>
        <c:crosses val="autoZero"/>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r>
              <a:rPr lang="nb-NO" sz="1400" b="1" i="0" baseline="0" dirty="0">
                <a:effectLst/>
              </a:rPr>
              <a:t>Flere apotek har nettsider, hvor man kan søke opp om et apotek har medisinen inne. </a:t>
            </a:r>
          </a:p>
          <a:p>
            <a:pPr algn="ctr">
              <a:defRPr/>
            </a:pPr>
            <a:r>
              <a:rPr lang="nb-NO" sz="1400" b="1" i="0" baseline="0" dirty="0">
                <a:effectLst/>
              </a:rPr>
              <a:t>Har du brukt en slik nettside for å finne ut hvor du kan hente ut din medisin?</a:t>
            </a:r>
            <a:endParaRPr lang="en-US" sz="1600" b="1" dirty="0"/>
          </a:p>
        </c:rich>
      </c:tx>
      <c:overlay val="0"/>
      <c:spPr>
        <a:noFill/>
        <a:ln>
          <a:noFill/>
        </a:ln>
        <a:effectLst/>
      </c:spPr>
      <c:txPr>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2650443064989218"/>
          <c:y val="0.21768408789275717"/>
          <c:w val="0.4799199963073581"/>
          <c:h val="0.62034567930937257"/>
        </c:manualLayout>
      </c:layout>
      <c:barChart>
        <c:barDir val="bar"/>
        <c:grouping val="clustered"/>
        <c:varyColors val="0"/>
        <c:ser>
          <c:idx val="0"/>
          <c:order val="0"/>
          <c:tx>
            <c:strRef>
              <c:f>'Ark1'!$B$1</c:f>
              <c:strCache>
                <c:ptCount val="1"/>
                <c:pt idx="0">
                  <c:v>2021</c:v>
                </c:pt>
              </c:strCache>
            </c:strRef>
          </c:tx>
          <c:spPr>
            <a:solidFill>
              <a:schemeClr val="tx2"/>
            </a:solidFill>
            <a:ln w="19050">
              <a:noFill/>
            </a:ln>
            <a:effectLst/>
          </c:spPr>
          <c:invertIfNegative val="0"/>
          <c:dPt>
            <c:idx val="0"/>
            <c:invertIfNegative val="0"/>
            <c:bubble3D val="0"/>
            <c:spPr>
              <a:solidFill>
                <a:schemeClr val="tx2"/>
              </a:solidFill>
              <a:ln w="19050">
                <a:noFill/>
              </a:ln>
              <a:effectLst/>
            </c:spPr>
            <c:extLst>
              <c:ext xmlns:c16="http://schemas.microsoft.com/office/drawing/2014/chart" uri="{C3380CC4-5D6E-409C-BE32-E72D297353CC}">
                <c16:uniqueId val="{00000002-8187-4CBC-8DB9-FD6D1DFDAEFB}"/>
              </c:ext>
            </c:extLst>
          </c:dPt>
          <c:dPt>
            <c:idx val="1"/>
            <c:invertIfNegative val="0"/>
            <c:bubble3D val="0"/>
            <c:spPr>
              <a:solidFill>
                <a:schemeClr val="tx2"/>
              </a:solidFill>
              <a:ln w="19050">
                <a:noFill/>
              </a:ln>
              <a:effectLst/>
            </c:spPr>
            <c:extLst>
              <c:ext xmlns:c16="http://schemas.microsoft.com/office/drawing/2014/chart" uri="{C3380CC4-5D6E-409C-BE32-E72D297353CC}">
                <c16:uniqueId val="{00000001-8187-4CBC-8DB9-FD6D1DFDAEFB}"/>
              </c:ext>
            </c:extLst>
          </c:dPt>
          <c:dPt>
            <c:idx val="2"/>
            <c:invertIfNegative val="0"/>
            <c:bubble3D val="0"/>
            <c:spPr>
              <a:solidFill>
                <a:schemeClr val="tx2"/>
              </a:solidFill>
              <a:ln w="19050">
                <a:noFill/>
              </a:ln>
              <a:effectLst/>
            </c:spPr>
            <c:extLst>
              <c:ext xmlns:c16="http://schemas.microsoft.com/office/drawing/2014/chart" uri="{C3380CC4-5D6E-409C-BE32-E72D297353CC}">
                <c16:uniqueId val="{00000003-8187-4CBC-8DB9-FD6D1DFDAEFB}"/>
              </c:ext>
            </c:extLst>
          </c:dPt>
          <c:dPt>
            <c:idx val="3"/>
            <c:invertIfNegative val="0"/>
            <c:bubble3D val="0"/>
            <c:spPr>
              <a:solidFill>
                <a:schemeClr val="tx2"/>
              </a:solidFill>
              <a:ln w="19050">
                <a:noFill/>
              </a:ln>
              <a:effectLst/>
            </c:spPr>
            <c:extLst>
              <c:ext xmlns:c16="http://schemas.microsoft.com/office/drawing/2014/chart" uri="{C3380CC4-5D6E-409C-BE32-E72D297353CC}">
                <c16:uniqueId val="{00000004-8187-4CBC-8DB9-FD6D1DFDAEFB}"/>
              </c:ext>
            </c:extLst>
          </c:dPt>
          <c:dPt>
            <c:idx val="4"/>
            <c:invertIfNegative val="0"/>
            <c:bubble3D val="0"/>
            <c:spPr>
              <a:solidFill>
                <a:schemeClr val="tx2"/>
              </a:solidFill>
              <a:ln w="19050">
                <a:noFill/>
              </a:ln>
              <a:effectLst/>
            </c:spPr>
            <c:extLst>
              <c:ext xmlns:c16="http://schemas.microsoft.com/office/drawing/2014/chart" uri="{C3380CC4-5D6E-409C-BE32-E72D297353CC}">
                <c16:uniqueId val="{00000001-D57B-44F2-BB9E-9AE5AC93A3CB}"/>
              </c:ext>
            </c:extLst>
          </c:dPt>
          <c:dLbls>
            <c:dLbl>
              <c:idx val="1"/>
              <c:dLblPos val="outEnd"/>
              <c:showLegendKey val="0"/>
              <c:showVal val="1"/>
              <c:showCatName val="0"/>
              <c:showSerName val="0"/>
              <c:showPercent val="0"/>
              <c:showBubbleSize val="0"/>
              <c:extLst>
                <c:ext xmlns:c15="http://schemas.microsoft.com/office/drawing/2012/chart" uri="{CE6537A1-D6FC-4f65-9D91-7224C49458BB}">
                  <c15:layout>
                    <c:manualLayout>
                      <c:w val="5.7019994412738959E-2"/>
                      <c:h val="4.2413677522220528E-2"/>
                    </c:manualLayout>
                  </c15:layout>
                </c:ext>
                <c:ext xmlns:c16="http://schemas.microsoft.com/office/drawing/2014/chart" uri="{C3380CC4-5D6E-409C-BE32-E72D297353CC}">
                  <c16:uniqueId val="{00000001-8187-4CBC-8DB9-FD6D1DFDAEF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'Ark1'!$A$2:$A$4</c:f>
              <c:strCache>
                <c:ptCount val="3"/>
                <c:pt idx="0">
                  <c:v>Vet ikke</c:v>
                </c:pt>
                <c:pt idx="1">
                  <c:v>Nei</c:v>
                </c:pt>
                <c:pt idx="2">
                  <c:v>Ja</c:v>
                </c:pt>
              </c:strCache>
            </c:strRef>
          </c:cat>
          <c:val>
            <c:numRef>
              <c:f>'Ark1'!$B$2:$B$4</c:f>
              <c:numCache>
                <c:formatCode>0%</c:formatCode>
                <c:ptCount val="3"/>
                <c:pt idx="0">
                  <c:v>8.9999999999999993E-3</c:v>
                </c:pt>
                <c:pt idx="1">
                  <c:v>0.60599999999999998</c:v>
                </c:pt>
                <c:pt idx="2">
                  <c:v>0.38500000000000001</c:v>
                </c:pt>
              </c:numCache>
            </c:numRef>
          </c:val>
          <c:extLst>
            <c:ext xmlns:c16="http://schemas.microsoft.com/office/drawing/2014/chart" uri="{C3380CC4-5D6E-409C-BE32-E72D297353CC}">
              <c16:uniqueId val="{00000000-8187-4CBC-8DB9-FD6D1DFDAEFB}"/>
            </c:ext>
          </c:extLst>
        </c:ser>
        <c:dLbls>
          <c:dLblPos val="outEnd"/>
          <c:showLegendKey val="0"/>
          <c:showVal val="1"/>
          <c:showCatName val="0"/>
          <c:showSerName val="0"/>
          <c:showPercent val="0"/>
          <c:showBubbleSize val="0"/>
        </c:dLbls>
        <c:gapWidth val="100"/>
        <c:axId val="760861128"/>
        <c:axId val="765348176"/>
      </c:barChart>
      <c:valAx>
        <c:axId val="7653481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760861128"/>
        <c:crosses val="autoZero"/>
        <c:crossBetween val="between"/>
      </c:valAx>
      <c:catAx>
        <c:axId val="760861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76534817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spc="0" baseline="0">
                <a:solidFill>
                  <a:schemeClr val="tx1">
                    <a:lumMod val="65000"/>
                    <a:lumOff val="35000"/>
                  </a:schemeClr>
                </a:solidFill>
                <a:latin typeface="+mn-lt"/>
                <a:ea typeface="+mn-ea"/>
                <a:cs typeface="+mn-cs"/>
              </a:defRPr>
            </a:pPr>
            <a:r>
              <a:rPr lang="nb-NO" sz="1400" b="1" i="0" dirty="0">
                <a:effectLst/>
              </a:rPr>
              <a:t>Har du noen gang i løpet av de siste to årene opplevd at du ikke fikk tak i medisin til deg selv eller andre da du ønsket det, enten i apotek eller i apotekets nettbutikk? Flere svar mulig </a:t>
            </a:r>
          </a:p>
        </c:rich>
      </c:tx>
      <c:layout>
        <c:manualLayout>
          <c:xMode val="edge"/>
          <c:yMode val="edge"/>
          <c:x val="9.8279401058232921E-2"/>
          <c:y val="3.5218454248177513E-3"/>
        </c:manualLayout>
      </c:layout>
      <c:overlay val="0"/>
      <c:spPr>
        <a:noFill/>
        <a:ln>
          <a:noFill/>
        </a:ln>
        <a:effectLst/>
      </c:spPr>
      <c:txPr>
        <a:bodyPr rot="0" spcFirstLastPara="1" vertOverflow="ellipsis" vert="horz" wrap="square" anchor="ctr" anchorCtr="1"/>
        <a:lstStyle/>
        <a:p>
          <a:pPr algn="ctr">
            <a:defRPr sz="1800" b="1"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25625361409735153"/>
          <c:y val="0.20904827650460187"/>
          <c:w val="0.51965494767166887"/>
          <c:h val="0.70586621774578817"/>
        </c:manualLayout>
      </c:layout>
      <c:barChart>
        <c:barDir val="bar"/>
        <c:grouping val="clustered"/>
        <c:varyColors val="0"/>
        <c:ser>
          <c:idx val="0"/>
          <c:order val="0"/>
          <c:tx>
            <c:strRef>
              <c:f>'Ark1'!$B$1</c:f>
              <c:strCache>
                <c:ptCount val="1"/>
                <c:pt idx="0">
                  <c:v>2019</c:v>
                </c:pt>
              </c:strCache>
            </c:strRef>
          </c:tx>
          <c:spPr>
            <a:solidFill>
              <a:schemeClr val="accent1"/>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A960-4410-9A9C-FB782501AA7D}"/>
              </c:ext>
            </c:extLst>
          </c:dPt>
          <c:dPt>
            <c:idx val="1"/>
            <c:invertIfNegative val="0"/>
            <c:bubble3D val="0"/>
            <c:spPr>
              <a:solidFill>
                <a:schemeClr val="accent1"/>
              </a:solidFill>
              <a:ln w="19050">
                <a:noFill/>
              </a:ln>
              <a:effectLst/>
            </c:spPr>
            <c:extLst>
              <c:ext xmlns:c16="http://schemas.microsoft.com/office/drawing/2014/chart" uri="{C3380CC4-5D6E-409C-BE32-E72D297353CC}">
                <c16:uniqueId val="{00000003-A960-4410-9A9C-FB782501AA7D}"/>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Vet ikke</c:v>
                </c:pt>
                <c:pt idx="1">
                  <c:v>Nei</c:v>
                </c:pt>
                <c:pt idx="2">
                  <c:v>Ja, til andre</c:v>
                </c:pt>
                <c:pt idx="3">
                  <c:v>Ja, til meg selv</c:v>
                </c:pt>
              </c:strCache>
            </c:strRef>
          </c:cat>
          <c:val>
            <c:numRef>
              <c:f>'Ark1'!$B$2:$B$5</c:f>
              <c:numCache>
                <c:formatCode>0%</c:formatCode>
                <c:ptCount val="4"/>
                <c:pt idx="0">
                  <c:v>1.7000000000000001E-2</c:v>
                </c:pt>
                <c:pt idx="1">
                  <c:v>0.55600000000000005</c:v>
                </c:pt>
                <c:pt idx="2">
                  <c:v>0.11600000000000001</c:v>
                </c:pt>
                <c:pt idx="3">
                  <c:v>0.36699999999999999</c:v>
                </c:pt>
              </c:numCache>
            </c:numRef>
          </c:val>
          <c:extLst>
            <c:ext xmlns:c16="http://schemas.microsoft.com/office/drawing/2014/chart" uri="{C3380CC4-5D6E-409C-BE32-E72D297353CC}">
              <c16:uniqueId val="{0000000A-A960-4410-9A9C-FB782501AA7D}"/>
            </c:ext>
          </c:extLst>
        </c:ser>
        <c:ser>
          <c:idx val="1"/>
          <c:order val="1"/>
          <c:tx>
            <c:strRef>
              <c:f>'Ark1'!$C$1</c:f>
              <c:strCache>
                <c:ptCount val="1"/>
                <c:pt idx="0">
                  <c:v>2021</c:v>
                </c:pt>
              </c:strCache>
            </c:strRef>
          </c:tx>
          <c:spPr>
            <a:solidFill>
              <a:schemeClr val="accent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Vet ikke</c:v>
                </c:pt>
                <c:pt idx="1">
                  <c:v>Nei</c:v>
                </c:pt>
                <c:pt idx="2">
                  <c:v>Ja, til andre</c:v>
                </c:pt>
                <c:pt idx="3">
                  <c:v>Ja, til meg selv</c:v>
                </c:pt>
              </c:strCache>
            </c:strRef>
          </c:cat>
          <c:val>
            <c:numRef>
              <c:f>'Ark1'!$C$2:$C$5</c:f>
              <c:numCache>
                <c:formatCode>0%</c:formatCode>
                <c:ptCount val="4"/>
                <c:pt idx="0">
                  <c:v>2.1999999999999999E-2</c:v>
                </c:pt>
                <c:pt idx="1">
                  <c:v>0.55700000000000005</c:v>
                </c:pt>
                <c:pt idx="2">
                  <c:v>0.123</c:v>
                </c:pt>
                <c:pt idx="3">
                  <c:v>0.33900000000000002</c:v>
                </c:pt>
              </c:numCache>
            </c:numRef>
          </c:val>
          <c:extLst>
            <c:ext xmlns:c16="http://schemas.microsoft.com/office/drawing/2014/chart" uri="{C3380CC4-5D6E-409C-BE32-E72D297353CC}">
              <c16:uniqueId val="{00000009-1254-4BD7-9F88-7B63F4544E75}"/>
            </c:ext>
          </c:extLst>
        </c:ser>
        <c:dLbls>
          <c:dLblPos val="outEnd"/>
          <c:showLegendKey val="0"/>
          <c:showVal val="1"/>
          <c:showCatName val="0"/>
          <c:showSerName val="0"/>
          <c:showPercent val="0"/>
          <c:showBubbleSize val="0"/>
        </c:dLbls>
        <c:gapWidth val="100"/>
        <c:axId val="580383200"/>
        <c:axId val="580379592"/>
      </c:barChart>
      <c:valAx>
        <c:axId val="5803795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580383200"/>
        <c:crosses val="autoZero"/>
        <c:crossBetween val="between"/>
        <c:majorUnit val="0.2"/>
      </c:valAx>
      <c:catAx>
        <c:axId val="580383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580379592"/>
        <c:crosses val="autoZero"/>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r>
              <a:rPr lang="nb-NO" sz="1400" b="1" i="0" baseline="0" dirty="0">
                <a:effectLst/>
              </a:rPr>
              <a:t>Hvilke av disse årsakene til å ikke få medisin fra apotek har du opplevd de siste to årene?</a:t>
            </a:r>
            <a:endParaRPr lang="en-US" sz="1600" b="1" dirty="0"/>
          </a:p>
        </c:rich>
      </c:tx>
      <c:overlay val="0"/>
      <c:spPr>
        <a:noFill/>
        <a:ln>
          <a:noFill/>
        </a:ln>
        <a:effectLst/>
      </c:spPr>
      <c:txPr>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48814214055702576"/>
          <c:y val="0.18900393925296219"/>
          <c:w val="0.41110387609209109"/>
          <c:h val="0.69945916642960371"/>
        </c:manualLayout>
      </c:layout>
      <c:barChart>
        <c:barDir val="bar"/>
        <c:grouping val="clustered"/>
        <c:varyColors val="0"/>
        <c:ser>
          <c:idx val="0"/>
          <c:order val="0"/>
          <c:tx>
            <c:strRef>
              <c:f>'Ark1'!$B$1</c:f>
              <c:strCache>
                <c:ptCount val="1"/>
                <c:pt idx="0">
                  <c:v>2019</c:v>
                </c:pt>
              </c:strCache>
            </c:strRef>
          </c:tx>
          <c:spPr>
            <a:solidFill>
              <a:schemeClr val="accent1"/>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2-8187-4CBC-8DB9-FD6D1DFDAEFB}"/>
              </c:ext>
            </c:extLst>
          </c:dPt>
          <c:dPt>
            <c:idx val="1"/>
            <c:invertIfNegative val="0"/>
            <c:bubble3D val="0"/>
            <c:spPr>
              <a:solidFill>
                <a:schemeClr val="accent1"/>
              </a:solidFill>
              <a:ln w="19050">
                <a:noFill/>
              </a:ln>
              <a:effectLst/>
            </c:spPr>
            <c:extLst>
              <c:ext xmlns:c16="http://schemas.microsoft.com/office/drawing/2014/chart" uri="{C3380CC4-5D6E-409C-BE32-E72D297353CC}">
                <c16:uniqueId val="{00000001-8187-4CBC-8DB9-FD6D1DFDAEFB}"/>
              </c:ext>
            </c:extLst>
          </c:dPt>
          <c:dPt>
            <c:idx val="2"/>
            <c:invertIfNegative val="0"/>
            <c:bubble3D val="0"/>
            <c:spPr>
              <a:solidFill>
                <a:schemeClr val="accent1"/>
              </a:solidFill>
              <a:ln w="19050">
                <a:noFill/>
              </a:ln>
              <a:effectLst/>
            </c:spPr>
            <c:extLst>
              <c:ext xmlns:c16="http://schemas.microsoft.com/office/drawing/2014/chart" uri="{C3380CC4-5D6E-409C-BE32-E72D297353CC}">
                <c16:uniqueId val="{00000003-8187-4CBC-8DB9-FD6D1DFDAEFB}"/>
              </c:ext>
            </c:extLst>
          </c:dPt>
          <c:dPt>
            <c:idx val="3"/>
            <c:invertIfNegative val="0"/>
            <c:bubble3D val="0"/>
            <c:spPr>
              <a:solidFill>
                <a:schemeClr val="accent1"/>
              </a:solidFill>
              <a:ln w="19050">
                <a:noFill/>
              </a:ln>
              <a:effectLst/>
            </c:spPr>
            <c:extLst>
              <c:ext xmlns:c16="http://schemas.microsoft.com/office/drawing/2014/chart" uri="{C3380CC4-5D6E-409C-BE32-E72D297353CC}">
                <c16:uniqueId val="{00000004-8187-4CBC-8DB9-FD6D1DFDAEFB}"/>
              </c:ext>
            </c:extLst>
          </c:dPt>
          <c:dPt>
            <c:idx val="4"/>
            <c:invertIfNegative val="0"/>
            <c:bubble3D val="0"/>
            <c:spPr>
              <a:solidFill>
                <a:schemeClr val="accent1"/>
              </a:solidFill>
              <a:ln w="19050">
                <a:noFill/>
              </a:ln>
              <a:effectLst/>
            </c:spPr>
            <c:extLst>
              <c:ext xmlns:c16="http://schemas.microsoft.com/office/drawing/2014/chart" uri="{C3380CC4-5D6E-409C-BE32-E72D297353CC}">
                <c16:uniqueId val="{00000001-D57B-44F2-BB9E-9AE5AC93A3C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Vet ikke/husker ikke</c:v>
                </c:pt>
                <c:pt idx="1">
                  <c:v>Andre årsaker</c:v>
                </c:pt>
                <c:pt idx="2">
                  <c:v>Medisinen hadde gått ut av produksjon</c:v>
                </c:pt>
                <c:pt idx="3">
                  <c:v>Medisinen var vanskelig å få tak i på grunn av leveranseproblemer til alle apotek, såkalt legemiddelmangel</c:v>
                </c:pt>
                <c:pt idx="4">
                  <c:v>Medisinen var midlertidig utsolgt</c:v>
                </c:pt>
              </c:strCache>
            </c:strRef>
          </c:cat>
          <c:val>
            <c:numRef>
              <c:f>'Ark1'!$B$2:$B$6</c:f>
              <c:numCache>
                <c:formatCode>0%</c:formatCode>
                <c:ptCount val="5"/>
                <c:pt idx="0">
                  <c:v>2.9000000000000001E-2</c:v>
                </c:pt>
                <c:pt idx="1">
                  <c:v>6.3E-2</c:v>
                </c:pt>
                <c:pt idx="2">
                  <c:v>7.0999999999999994E-2</c:v>
                </c:pt>
                <c:pt idx="3">
                  <c:v>0.52100000000000002</c:v>
                </c:pt>
                <c:pt idx="4">
                  <c:v>0.628</c:v>
                </c:pt>
              </c:numCache>
            </c:numRef>
          </c:val>
          <c:extLst>
            <c:ext xmlns:c16="http://schemas.microsoft.com/office/drawing/2014/chart" uri="{C3380CC4-5D6E-409C-BE32-E72D297353CC}">
              <c16:uniqueId val="{00000000-8187-4CBC-8DB9-FD6D1DFDAEFB}"/>
            </c:ext>
          </c:extLst>
        </c:ser>
        <c:ser>
          <c:idx val="1"/>
          <c:order val="1"/>
          <c:tx>
            <c:strRef>
              <c:f>'Ark1'!$C$1</c:f>
              <c:strCache>
                <c:ptCount val="1"/>
                <c:pt idx="0">
                  <c:v>2021</c:v>
                </c:pt>
              </c:strCache>
            </c:strRef>
          </c:tx>
          <c:spPr>
            <a:solidFill>
              <a:schemeClr val="accent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Vet ikke/husker ikke</c:v>
                </c:pt>
                <c:pt idx="1">
                  <c:v>Andre årsaker</c:v>
                </c:pt>
                <c:pt idx="2">
                  <c:v>Medisinen hadde gått ut av produksjon</c:v>
                </c:pt>
                <c:pt idx="3">
                  <c:v>Medisinen var vanskelig å få tak i på grunn av leveranseproblemer til alle apotek, såkalt legemiddelmangel</c:v>
                </c:pt>
                <c:pt idx="4">
                  <c:v>Medisinen var midlertidig utsolgt</c:v>
                </c:pt>
              </c:strCache>
            </c:strRef>
          </c:cat>
          <c:val>
            <c:numRef>
              <c:f>'Ark1'!$C$2:$C$6</c:f>
              <c:numCache>
                <c:formatCode>0%</c:formatCode>
                <c:ptCount val="5"/>
                <c:pt idx="0">
                  <c:v>4.9000000000000002E-2</c:v>
                </c:pt>
                <c:pt idx="1">
                  <c:v>6.5000000000000002E-2</c:v>
                </c:pt>
                <c:pt idx="2">
                  <c:v>9.8000000000000004E-2</c:v>
                </c:pt>
                <c:pt idx="3">
                  <c:v>0.48599999999999999</c:v>
                </c:pt>
                <c:pt idx="4">
                  <c:v>0.56599999999999995</c:v>
                </c:pt>
              </c:numCache>
            </c:numRef>
          </c:val>
          <c:extLst>
            <c:ext xmlns:c16="http://schemas.microsoft.com/office/drawing/2014/chart" uri="{C3380CC4-5D6E-409C-BE32-E72D297353CC}">
              <c16:uniqueId val="{0000000B-FD13-4F04-A243-28FED60FDA1C}"/>
            </c:ext>
          </c:extLst>
        </c:ser>
        <c:dLbls>
          <c:dLblPos val="outEnd"/>
          <c:showLegendKey val="0"/>
          <c:showVal val="1"/>
          <c:showCatName val="0"/>
          <c:showSerName val="0"/>
          <c:showPercent val="0"/>
          <c:showBubbleSize val="0"/>
        </c:dLbls>
        <c:gapWidth val="100"/>
        <c:axId val="1036349088"/>
        <c:axId val="1036347776"/>
      </c:barChart>
      <c:valAx>
        <c:axId val="10363477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1036349088"/>
        <c:crosses val="autoZero"/>
        <c:crossBetween val="between"/>
      </c:valAx>
      <c:catAx>
        <c:axId val="103634908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1036347776"/>
        <c:crosses val="autoZero"/>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nb-NO" sz="1800" b="1" i="0" u="none" strike="noStrike" kern="1200" spc="0" baseline="0">
                <a:solidFill>
                  <a:srgbClr val="000000">
                    <a:lumMod val="65000"/>
                    <a:lumOff val="35000"/>
                  </a:srgbClr>
                </a:solidFill>
                <a:latin typeface="+mn-lt"/>
                <a:ea typeface="+mn-ea"/>
                <a:cs typeface="+mn-cs"/>
              </a:defRPr>
            </a:pPr>
            <a:r>
              <a:rPr lang="nb-NO" sz="1400" b="1" i="0" u="none" strike="noStrike" baseline="0" dirty="0">
                <a:effectLst/>
              </a:rPr>
              <a:t>Omtrent hvor ofte kjøper du medisin på norsk apotek eller via apotekets nettbutikk? Til meg selv</a:t>
            </a:r>
            <a:endParaRPr lang="nb-NO" sz="1400" b="1" i="0" u="none" strike="noStrike" kern="1200" spc="0" baseline="0" dirty="0">
              <a:solidFill>
                <a:srgbClr val="000000">
                  <a:lumMod val="65000"/>
                  <a:lumOff val="35000"/>
                </a:srgbClr>
              </a:solidFill>
              <a:latin typeface="+mn-lt"/>
              <a:ea typeface="+mn-ea"/>
              <a:cs typeface="+mn-cs"/>
            </a:endParaRPr>
          </a:p>
        </c:rich>
      </c:tx>
      <c:overlay val="0"/>
      <c:spPr>
        <a:noFill/>
        <a:ln>
          <a:noFill/>
        </a:ln>
        <a:effectLst/>
      </c:spPr>
      <c:txPr>
        <a:bodyPr rot="0" spcFirstLastPara="1" vertOverflow="ellipsis" vert="horz" wrap="square" anchor="ctr" anchorCtr="1"/>
        <a:lstStyle/>
        <a:p>
          <a:pPr>
            <a:defRPr lang="nb-NO" sz="1800" b="1" i="0" u="none" strike="noStrike" kern="1200" spc="0" baseline="0">
              <a:solidFill>
                <a:srgbClr val="000000">
                  <a:lumMod val="65000"/>
                  <a:lumOff val="35000"/>
                </a:srgbClr>
              </a:solidFill>
              <a:latin typeface="+mn-lt"/>
              <a:ea typeface="+mn-ea"/>
              <a:cs typeface="+mn-cs"/>
            </a:defRPr>
          </a:pPr>
          <a:endParaRPr lang="nb-NO"/>
        </a:p>
      </c:txPr>
    </c:title>
    <c:autoTitleDeleted val="0"/>
    <c:plotArea>
      <c:layout>
        <c:manualLayout>
          <c:layoutTarget val="inner"/>
          <c:xMode val="edge"/>
          <c:yMode val="edge"/>
          <c:x val="5.0334330287414734E-2"/>
          <c:y val="0.12144531451096706"/>
          <c:w val="0.93987374846738869"/>
          <c:h val="0.7237438750604015"/>
        </c:manualLayout>
      </c:layout>
      <c:barChart>
        <c:barDir val="col"/>
        <c:grouping val="clustered"/>
        <c:varyColors val="0"/>
        <c:ser>
          <c:idx val="0"/>
          <c:order val="0"/>
          <c:tx>
            <c:strRef>
              <c:f>'Ark1'!$B$1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Ukentlig</c:v>
                </c:pt>
                <c:pt idx="1">
                  <c:v>Månedlig</c:v>
                </c:pt>
                <c:pt idx="2">
                  <c:v>Halvårlig</c:v>
                </c:pt>
                <c:pt idx="3">
                  <c:v>Sjeldnere</c:v>
                </c:pt>
                <c:pt idx="4">
                  <c:v>Vet ikke</c:v>
                </c:pt>
              </c:strCache>
            </c:strRef>
          </c:cat>
          <c:val>
            <c:numRef>
              <c:f>'Ark1'!$B$2:$B$6</c:f>
              <c:numCache>
                <c:formatCode>0%</c:formatCode>
                <c:ptCount val="5"/>
                <c:pt idx="0">
                  <c:v>3.9E-2</c:v>
                </c:pt>
                <c:pt idx="1">
                  <c:v>0.621</c:v>
                </c:pt>
                <c:pt idx="2">
                  <c:v>0.254</c:v>
                </c:pt>
                <c:pt idx="3">
                  <c:v>8.2000000000000003E-2</c:v>
                </c:pt>
                <c:pt idx="4">
                  <c:v>4.0000000000000001E-3</c:v>
                </c:pt>
              </c:numCache>
            </c:numRef>
          </c:val>
          <c:extLst>
            <c:ext xmlns:c16="http://schemas.microsoft.com/office/drawing/2014/chart" uri="{C3380CC4-5D6E-409C-BE32-E72D297353CC}">
              <c16:uniqueId val="{00000000-0D3E-45D0-861E-2C29E955E351}"/>
            </c:ext>
          </c:extLst>
        </c:ser>
        <c:ser>
          <c:idx val="1"/>
          <c:order val="1"/>
          <c:tx>
            <c:strRef>
              <c:f>'Ark1'!$C$1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Ukentlig</c:v>
                </c:pt>
                <c:pt idx="1">
                  <c:v>Månedlig</c:v>
                </c:pt>
                <c:pt idx="2">
                  <c:v>Halvårlig</c:v>
                </c:pt>
                <c:pt idx="3">
                  <c:v>Sjeldnere</c:v>
                </c:pt>
                <c:pt idx="4">
                  <c:v>Vet ikke</c:v>
                </c:pt>
              </c:strCache>
            </c:strRef>
          </c:cat>
          <c:val>
            <c:numRef>
              <c:f>'Ark1'!$C$2:$C$6</c:f>
              <c:numCache>
                <c:formatCode>0%</c:formatCode>
                <c:ptCount val="5"/>
                <c:pt idx="0">
                  <c:v>1.0999999999999999E-2</c:v>
                </c:pt>
                <c:pt idx="1">
                  <c:v>0.432</c:v>
                </c:pt>
                <c:pt idx="2">
                  <c:v>0.379</c:v>
                </c:pt>
                <c:pt idx="3">
                  <c:v>0.16400000000000001</c:v>
                </c:pt>
                <c:pt idx="4">
                  <c:v>1.4999999999999999E-2</c:v>
                </c:pt>
              </c:numCache>
            </c:numRef>
          </c:val>
          <c:extLst>
            <c:ext xmlns:c16="http://schemas.microsoft.com/office/drawing/2014/chart" uri="{C3380CC4-5D6E-409C-BE32-E72D297353CC}">
              <c16:uniqueId val="{00000001-0D3E-45D0-861E-2C29E955E351}"/>
            </c:ext>
          </c:extLst>
        </c:ser>
        <c:dLbls>
          <c:showLegendKey val="0"/>
          <c:showVal val="0"/>
          <c:showCatName val="0"/>
          <c:showSerName val="0"/>
          <c:showPercent val="0"/>
          <c:showBubbleSize val="0"/>
        </c:dLbls>
        <c:gapWidth val="100"/>
        <c:axId val="462493856"/>
        <c:axId val="462497384"/>
      </c:barChart>
      <c:catAx>
        <c:axId val="46249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462497384"/>
        <c:crosses val="autoZero"/>
        <c:auto val="1"/>
        <c:lblAlgn val="ctr"/>
        <c:lblOffset val="100"/>
        <c:noMultiLvlLbl val="0"/>
      </c:catAx>
      <c:valAx>
        <c:axId val="46249738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462493856"/>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nb-NO" sz="1800" b="1" i="0" u="none" strike="noStrike" kern="1200" spc="0" baseline="0">
                <a:solidFill>
                  <a:srgbClr val="000000">
                    <a:lumMod val="65000"/>
                    <a:lumOff val="35000"/>
                  </a:srgbClr>
                </a:solidFill>
                <a:latin typeface="+mn-lt"/>
                <a:ea typeface="+mn-ea"/>
                <a:cs typeface="+mn-cs"/>
              </a:defRPr>
            </a:pPr>
            <a:r>
              <a:rPr lang="nb-NO" sz="1400" b="1" i="0" u="none" strike="noStrike" baseline="0" dirty="0">
                <a:effectLst/>
              </a:rPr>
              <a:t>Omtrent hvor ofte kjøper du medisin på norsk apotek eller via apotekets nettbutikk? Til familie/andre</a:t>
            </a:r>
            <a:endParaRPr lang="nb-NO" sz="1400" b="1" i="0" u="none" strike="noStrike" kern="1200" spc="0" baseline="0" dirty="0">
              <a:solidFill>
                <a:srgbClr val="000000">
                  <a:lumMod val="65000"/>
                  <a:lumOff val="35000"/>
                </a:srgbClr>
              </a:solidFill>
              <a:latin typeface="+mn-lt"/>
              <a:ea typeface="+mn-ea"/>
              <a:cs typeface="+mn-cs"/>
            </a:endParaRPr>
          </a:p>
        </c:rich>
      </c:tx>
      <c:overlay val="0"/>
      <c:spPr>
        <a:noFill/>
        <a:ln>
          <a:noFill/>
        </a:ln>
        <a:effectLst/>
      </c:spPr>
      <c:txPr>
        <a:bodyPr rot="0" spcFirstLastPara="1" vertOverflow="ellipsis" vert="horz" wrap="square" anchor="ctr" anchorCtr="1"/>
        <a:lstStyle/>
        <a:p>
          <a:pPr>
            <a:defRPr lang="nb-NO" sz="1800" b="1" i="0" u="none" strike="noStrike" kern="1200" spc="0" baseline="0">
              <a:solidFill>
                <a:srgbClr val="000000">
                  <a:lumMod val="65000"/>
                  <a:lumOff val="35000"/>
                </a:srgbClr>
              </a:solidFill>
              <a:latin typeface="+mn-lt"/>
              <a:ea typeface="+mn-ea"/>
              <a:cs typeface="+mn-cs"/>
            </a:defRPr>
          </a:pPr>
          <a:endParaRPr lang="nb-NO"/>
        </a:p>
      </c:txPr>
    </c:title>
    <c:autoTitleDeleted val="0"/>
    <c:plotArea>
      <c:layout>
        <c:manualLayout>
          <c:layoutTarget val="inner"/>
          <c:xMode val="edge"/>
          <c:yMode val="edge"/>
          <c:x val="5.0334330287414734E-2"/>
          <c:y val="0.12144531451096706"/>
          <c:w val="0.93987374846738869"/>
          <c:h val="0.7237438750604015"/>
        </c:manualLayout>
      </c:layout>
      <c:barChart>
        <c:barDir val="col"/>
        <c:grouping val="clustered"/>
        <c:varyColors val="0"/>
        <c:ser>
          <c:idx val="0"/>
          <c:order val="0"/>
          <c:tx>
            <c:strRef>
              <c:f>'Ark1'!$B$1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Ukentlig</c:v>
                </c:pt>
                <c:pt idx="1">
                  <c:v>Månedlig</c:v>
                </c:pt>
                <c:pt idx="2">
                  <c:v>Halvårlig</c:v>
                </c:pt>
                <c:pt idx="3">
                  <c:v>Sjeldnere</c:v>
                </c:pt>
                <c:pt idx="4">
                  <c:v>Vet ikke</c:v>
                </c:pt>
              </c:strCache>
            </c:strRef>
          </c:cat>
          <c:val>
            <c:numRef>
              <c:f>'Ark1'!$B$2:$B$6</c:f>
              <c:numCache>
                <c:formatCode>0%</c:formatCode>
                <c:ptCount val="5"/>
                <c:pt idx="0">
                  <c:v>1.2999999999999999E-2</c:v>
                </c:pt>
                <c:pt idx="1">
                  <c:v>0.20699999999999999</c:v>
                </c:pt>
                <c:pt idx="2">
                  <c:v>0.216</c:v>
                </c:pt>
                <c:pt idx="3">
                  <c:v>0.47399999999999998</c:v>
                </c:pt>
                <c:pt idx="4">
                  <c:v>9.0999999999999998E-2</c:v>
                </c:pt>
              </c:numCache>
            </c:numRef>
          </c:val>
          <c:extLst>
            <c:ext xmlns:c16="http://schemas.microsoft.com/office/drawing/2014/chart" uri="{C3380CC4-5D6E-409C-BE32-E72D297353CC}">
              <c16:uniqueId val="{00000000-BA8B-4094-9919-9CADB38BE295}"/>
            </c:ext>
          </c:extLst>
        </c:ser>
        <c:ser>
          <c:idx val="1"/>
          <c:order val="1"/>
          <c:tx>
            <c:strRef>
              <c:f>'Ark1'!$C$1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Ukentlig</c:v>
                </c:pt>
                <c:pt idx="1">
                  <c:v>Månedlig</c:v>
                </c:pt>
                <c:pt idx="2">
                  <c:v>Halvårlig</c:v>
                </c:pt>
                <c:pt idx="3">
                  <c:v>Sjeldnere</c:v>
                </c:pt>
                <c:pt idx="4">
                  <c:v>Vet ikke</c:v>
                </c:pt>
              </c:strCache>
            </c:strRef>
          </c:cat>
          <c:val>
            <c:numRef>
              <c:f>'Ark1'!$C$2:$C$6</c:f>
              <c:numCache>
                <c:formatCode>0%</c:formatCode>
                <c:ptCount val="5"/>
                <c:pt idx="0">
                  <c:v>8.0000000000000002E-3</c:v>
                </c:pt>
                <c:pt idx="1">
                  <c:v>0.17</c:v>
                </c:pt>
                <c:pt idx="2">
                  <c:v>0.19</c:v>
                </c:pt>
                <c:pt idx="3">
                  <c:v>0.50800000000000001</c:v>
                </c:pt>
                <c:pt idx="4">
                  <c:v>0.123</c:v>
                </c:pt>
              </c:numCache>
            </c:numRef>
          </c:val>
          <c:extLst>
            <c:ext xmlns:c16="http://schemas.microsoft.com/office/drawing/2014/chart" uri="{C3380CC4-5D6E-409C-BE32-E72D297353CC}">
              <c16:uniqueId val="{00000001-BA8B-4094-9919-9CADB38BE295}"/>
            </c:ext>
          </c:extLst>
        </c:ser>
        <c:dLbls>
          <c:dLblPos val="outEnd"/>
          <c:showLegendKey val="0"/>
          <c:showVal val="1"/>
          <c:showCatName val="0"/>
          <c:showSerName val="0"/>
          <c:showPercent val="0"/>
          <c:showBubbleSize val="0"/>
        </c:dLbls>
        <c:gapWidth val="100"/>
        <c:axId val="462493856"/>
        <c:axId val="462497384"/>
      </c:barChart>
      <c:catAx>
        <c:axId val="46249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462497384"/>
        <c:crosses val="autoZero"/>
        <c:auto val="1"/>
        <c:lblAlgn val="ctr"/>
        <c:lblOffset val="100"/>
        <c:noMultiLvlLbl val="0"/>
      </c:catAx>
      <c:valAx>
        <c:axId val="46249738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462493856"/>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lang="nb-NO" sz="1436" b="0" i="0" u="none" strike="noStrike" kern="1200" spc="0" baseline="0">
                <a:solidFill>
                  <a:srgbClr val="000000">
                    <a:lumMod val="75000"/>
                    <a:lumOff val="25000"/>
                  </a:srgbClr>
                </a:solidFill>
                <a:latin typeface="+mn-lt"/>
                <a:ea typeface="+mn-ea"/>
                <a:cs typeface="+mn-cs"/>
              </a:defRPr>
            </a:pPr>
            <a:r>
              <a:rPr lang="nb-NO" sz="1436" b="1" i="0" u="none" strike="noStrike" baseline="0" dirty="0">
                <a:effectLst/>
              </a:rPr>
              <a:t>Opplevde du legemiddelmangel på medisin som var reseptpliktig, ikke reseptpliktig eller begge deler?</a:t>
            </a:r>
            <a:endParaRPr lang="en-US" dirty="0"/>
          </a:p>
        </c:rich>
      </c:tx>
      <c:overlay val="0"/>
      <c:spPr>
        <a:noFill/>
        <a:ln>
          <a:noFill/>
        </a:ln>
        <a:effectLst/>
      </c:spPr>
      <c:txPr>
        <a:bodyPr rot="0" spcFirstLastPara="1" vertOverflow="ellipsis" vert="horz" wrap="square" anchor="ctr" anchorCtr="1"/>
        <a:lstStyle/>
        <a:p>
          <a:pPr algn="ctr">
            <a:defRPr lang="nb-NO" sz="1436" b="0" i="0" u="none" strike="noStrike" kern="1200" spc="0" baseline="0">
              <a:solidFill>
                <a:srgbClr val="000000">
                  <a:lumMod val="75000"/>
                  <a:lumOff val="25000"/>
                </a:srgbClr>
              </a:solidFill>
              <a:latin typeface="+mn-lt"/>
              <a:ea typeface="+mn-ea"/>
              <a:cs typeface="+mn-cs"/>
            </a:defRPr>
          </a:pPr>
          <a:endParaRPr lang="nb-NO"/>
        </a:p>
      </c:txPr>
    </c:title>
    <c:autoTitleDeleted val="0"/>
    <c:plotArea>
      <c:layout>
        <c:manualLayout>
          <c:layoutTarget val="inner"/>
          <c:xMode val="edge"/>
          <c:yMode val="edge"/>
          <c:x val="0.24443586770315517"/>
          <c:y val="0.15595938029977977"/>
          <c:w val="0.61578909777908575"/>
          <c:h val="0.75693307691967271"/>
        </c:manualLayout>
      </c:layout>
      <c:barChart>
        <c:barDir val="bar"/>
        <c:grouping val="clustered"/>
        <c:varyColors val="0"/>
        <c:ser>
          <c:idx val="0"/>
          <c:order val="0"/>
          <c:tx>
            <c:strRef>
              <c:f>'Ark1'!$B$1</c:f>
              <c:strCache>
                <c:ptCount val="1"/>
                <c:pt idx="0">
                  <c:v>2019</c:v>
                </c:pt>
              </c:strCache>
            </c:strRef>
          </c:tx>
          <c:spPr>
            <a:solidFill>
              <a:schemeClr val="accent1"/>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2-8187-4CBC-8DB9-FD6D1DFDAEFB}"/>
              </c:ext>
            </c:extLst>
          </c:dPt>
          <c:dPt>
            <c:idx val="1"/>
            <c:invertIfNegative val="0"/>
            <c:bubble3D val="0"/>
            <c:spPr>
              <a:solidFill>
                <a:schemeClr val="accent1"/>
              </a:solidFill>
              <a:ln w="19050">
                <a:noFill/>
              </a:ln>
              <a:effectLst/>
            </c:spPr>
            <c:extLst>
              <c:ext xmlns:c16="http://schemas.microsoft.com/office/drawing/2014/chart" uri="{C3380CC4-5D6E-409C-BE32-E72D297353CC}">
                <c16:uniqueId val="{00000001-8187-4CBC-8DB9-FD6D1DFDAEFB}"/>
              </c:ext>
            </c:extLst>
          </c:dPt>
          <c:dPt>
            <c:idx val="2"/>
            <c:invertIfNegative val="0"/>
            <c:bubble3D val="0"/>
            <c:spPr>
              <a:solidFill>
                <a:schemeClr val="accent1"/>
              </a:solidFill>
              <a:ln w="19050">
                <a:noFill/>
              </a:ln>
              <a:effectLst/>
            </c:spPr>
            <c:extLst>
              <c:ext xmlns:c16="http://schemas.microsoft.com/office/drawing/2014/chart" uri="{C3380CC4-5D6E-409C-BE32-E72D297353CC}">
                <c16:uniqueId val="{00000003-8187-4CBC-8DB9-FD6D1DFDAEFB}"/>
              </c:ext>
            </c:extLst>
          </c:dPt>
          <c:dPt>
            <c:idx val="3"/>
            <c:invertIfNegative val="0"/>
            <c:bubble3D val="0"/>
            <c:spPr>
              <a:solidFill>
                <a:schemeClr val="accent1"/>
              </a:solidFill>
              <a:ln w="19050">
                <a:noFill/>
              </a:ln>
              <a:effectLst/>
            </c:spPr>
            <c:extLst>
              <c:ext xmlns:c16="http://schemas.microsoft.com/office/drawing/2014/chart" uri="{C3380CC4-5D6E-409C-BE32-E72D297353CC}">
                <c16:uniqueId val="{00000004-8187-4CBC-8DB9-FD6D1DFDAEFB}"/>
              </c:ext>
            </c:extLst>
          </c:dPt>
          <c:dPt>
            <c:idx val="4"/>
            <c:invertIfNegative val="0"/>
            <c:bubble3D val="0"/>
            <c:spPr>
              <a:solidFill>
                <a:schemeClr val="accent1"/>
              </a:solidFill>
              <a:ln w="19050">
                <a:noFill/>
              </a:ln>
              <a:effectLst/>
            </c:spPr>
            <c:extLst>
              <c:ext xmlns:c16="http://schemas.microsoft.com/office/drawing/2014/chart" uri="{C3380CC4-5D6E-409C-BE32-E72D297353CC}">
                <c16:uniqueId val="{00000001-D57B-44F2-BB9E-9AE5AC93A3CB}"/>
              </c:ext>
            </c:extLst>
          </c:dPt>
          <c:dLbls>
            <c:spPr>
              <a:noFill/>
              <a:ln>
                <a:noFill/>
              </a:ln>
              <a:effectLst/>
            </c:spPr>
            <c:txPr>
              <a:bodyPr rot="0" spcFirstLastPara="1" vertOverflow="ellipsis" vert="horz" wrap="square" lIns="38100" tIns="19050" rIns="38100" bIns="19050" anchor="ctr" anchorCtr="1">
                <a:spAutoFit/>
              </a:bodyPr>
              <a:lstStyle/>
              <a:p>
                <a:pPr>
                  <a:defRPr lang="nb-NO" sz="1197" b="0" i="0" u="none" strike="noStrike" kern="1200" baseline="0">
                    <a:solidFill>
                      <a:srgbClr val="000000">
                        <a:lumMod val="75000"/>
                        <a:lumOff val="25000"/>
                      </a:srgb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Husker ikke</c:v>
                </c:pt>
                <c:pt idx="1">
                  <c:v>Begge deler</c:v>
                </c:pt>
                <c:pt idx="2">
                  <c:v>Ikke reseptpliktig, f.eks. hodepinetabletter</c:v>
                </c:pt>
                <c:pt idx="3">
                  <c:v>Reseptpliktig medisin</c:v>
                </c:pt>
              </c:strCache>
            </c:strRef>
          </c:cat>
          <c:val>
            <c:numRef>
              <c:f>'Ark1'!$B$2:$B$5</c:f>
              <c:numCache>
                <c:formatCode>0%</c:formatCode>
                <c:ptCount val="4"/>
                <c:pt idx="0">
                  <c:v>1.2999999999999999E-2</c:v>
                </c:pt>
                <c:pt idx="1">
                  <c:v>0.11600000000000001</c:v>
                </c:pt>
                <c:pt idx="2">
                  <c:v>3.4000000000000002E-2</c:v>
                </c:pt>
                <c:pt idx="3">
                  <c:v>0.83599999999999997</c:v>
                </c:pt>
              </c:numCache>
            </c:numRef>
          </c:val>
          <c:extLst>
            <c:ext xmlns:c16="http://schemas.microsoft.com/office/drawing/2014/chart" uri="{C3380CC4-5D6E-409C-BE32-E72D297353CC}">
              <c16:uniqueId val="{00000000-8187-4CBC-8DB9-FD6D1DFDAEFB}"/>
            </c:ext>
          </c:extLst>
        </c:ser>
        <c:ser>
          <c:idx val="1"/>
          <c:order val="1"/>
          <c:tx>
            <c:strRef>
              <c:f>'Ark1'!$C$1</c:f>
              <c:strCache>
                <c:ptCount val="1"/>
                <c:pt idx="0">
                  <c:v>2021</c:v>
                </c:pt>
              </c:strCache>
            </c:strRef>
          </c:tx>
          <c:spPr>
            <a:solidFill>
              <a:schemeClr val="accent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nb-NO" sz="1197" b="0" i="0" u="none" strike="noStrike" kern="1200" baseline="0">
                    <a:solidFill>
                      <a:srgbClr val="000000">
                        <a:lumMod val="75000"/>
                        <a:lumOff val="25000"/>
                      </a:srgb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Husker ikke</c:v>
                </c:pt>
                <c:pt idx="1">
                  <c:v>Begge deler</c:v>
                </c:pt>
                <c:pt idx="2">
                  <c:v>Ikke reseptpliktig, f.eks. hodepinetabletter</c:v>
                </c:pt>
                <c:pt idx="3">
                  <c:v>Reseptpliktig medisin</c:v>
                </c:pt>
              </c:strCache>
            </c:strRef>
          </c:cat>
          <c:val>
            <c:numRef>
              <c:f>'Ark1'!$C$2:$C$5</c:f>
              <c:numCache>
                <c:formatCode>0%</c:formatCode>
                <c:ptCount val="4"/>
                <c:pt idx="0">
                  <c:v>4.1000000000000002E-2</c:v>
                </c:pt>
                <c:pt idx="1">
                  <c:v>0.1</c:v>
                </c:pt>
                <c:pt idx="2">
                  <c:v>0.05</c:v>
                </c:pt>
                <c:pt idx="3">
                  <c:v>0.81</c:v>
                </c:pt>
              </c:numCache>
            </c:numRef>
          </c:val>
          <c:extLst>
            <c:ext xmlns:c16="http://schemas.microsoft.com/office/drawing/2014/chart" uri="{C3380CC4-5D6E-409C-BE32-E72D297353CC}">
              <c16:uniqueId val="{0000000B-3D85-4988-8782-008CDE643297}"/>
            </c:ext>
          </c:extLst>
        </c:ser>
        <c:dLbls>
          <c:dLblPos val="outEnd"/>
          <c:showLegendKey val="0"/>
          <c:showVal val="1"/>
          <c:showCatName val="0"/>
          <c:showSerName val="0"/>
          <c:showPercent val="0"/>
          <c:showBubbleSize val="0"/>
        </c:dLbls>
        <c:gapWidth val="100"/>
        <c:axId val="753073759"/>
        <c:axId val="753072511"/>
      </c:barChart>
      <c:valAx>
        <c:axId val="75307251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nb-NO" sz="1197" b="0" i="0" u="none" strike="noStrike" kern="1200" baseline="0">
                <a:solidFill>
                  <a:srgbClr val="000000">
                    <a:lumMod val="75000"/>
                    <a:lumOff val="25000"/>
                  </a:srgbClr>
                </a:solidFill>
                <a:latin typeface="+mn-lt"/>
                <a:ea typeface="+mn-ea"/>
                <a:cs typeface="+mn-cs"/>
              </a:defRPr>
            </a:pPr>
            <a:endParaRPr lang="nb-NO"/>
          </a:p>
        </c:txPr>
        <c:crossAx val="753073759"/>
        <c:crosses val="autoZero"/>
        <c:crossBetween val="between"/>
      </c:valAx>
      <c:catAx>
        <c:axId val="75307375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nb-NO" sz="1197" b="0" i="0" u="none" strike="noStrike" kern="1200" baseline="0">
                <a:solidFill>
                  <a:srgbClr val="000000">
                    <a:lumMod val="75000"/>
                    <a:lumOff val="25000"/>
                  </a:srgbClr>
                </a:solidFill>
                <a:latin typeface="+mn-lt"/>
                <a:ea typeface="+mn-ea"/>
                <a:cs typeface="+mn-cs"/>
              </a:defRPr>
            </a:pPr>
            <a:endParaRPr lang="nb-NO"/>
          </a:p>
        </c:txPr>
        <c:crossAx val="753072511"/>
        <c:crosses val="autoZero"/>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lang="nb-NO" sz="1197" b="0" i="0" u="none" strike="noStrike" kern="1200" baseline="0">
              <a:solidFill>
                <a:srgbClr val="000000">
                  <a:lumMod val="75000"/>
                  <a:lumOff val="25000"/>
                </a:srgb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rtl="0">
        <a:defRPr lang="nb-NO" sz="1197" b="0" i="0" u="none" strike="noStrike" kern="1200" baseline="0">
          <a:solidFill>
            <a:srgbClr val="000000">
              <a:lumMod val="75000"/>
              <a:lumOff val="25000"/>
            </a:srgbClr>
          </a:solidFill>
          <a:latin typeface="+mn-lt"/>
          <a:ea typeface="+mn-ea"/>
          <a:cs typeface="+mn-cs"/>
        </a:defRPr>
      </a:pPr>
      <a:endParaRPr lang="nb-N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nb-NO" sz="1800" b="1" i="0" u="none" strike="noStrike" kern="1200" spc="0" baseline="0">
                <a:solidFill>
                  <a:srgbClr val="000000">
                    <a:lumMod val="65000"/>
                    <a:lumOff val="35000"/>
                  </a:srgbClr>
                </a:solidFill>
                <a:latin typeface="+mn-lt"/>
                <a:ea typeface="+mn-ea"/>
                <a:cs typeface="+mn-cs"/>
              </a:defRPr>
            </a:pPr>
            <a:r>
              <a:rPr lang="nb-NO" sz="1600" b="1" i="0" u="none" strike="noStrike" baseline="0" dirty="0">
                <a:effectLst/>
              </a:rPr>
              <a:t>Beskriv gjerne hva du har manglet medisin for</a:t>
            </a:r>
            <a:r>
              <a:rPr lang="nb-NO" sz="1600" b="1" i="1" u="none" strike="noStrike" baseline="0" dirty="0">
                <a:effectLst/>
              </a:rPr>
              <a:t>. </a:t>
            </a:r>
            <a:endParaRPr lang="nb-NO" sz="1600" b="1" i="0" u="none" strike="noStrike" kern="1200" spc="0" baseline="0" dirty="0">
              <a:solidFill>
                <a:srgbClr val="000000">
                  <a:lumMod val="65000"/>
                  <a:lumOff val="35000"/>
                </a:srgbClr>
              </a:solidFill>
              <a:latin typeface="+mn-lt"/>
              <a:ea typeface="+mn-ea"/>
              <a:cs typeface="+mn-cs"/>
            </a:endParaRPr>
          </a:p>
        </c:rich>
      </c:tx>
      <c:layout>
        <c:manualLayout>
          <c:xMode val="edge"/>
          <c:yMode val="edge"/>
          <c:x val="0.31694812800396954"/>
          <c:y val="1.6836195965366927E-2"/>
        </c:manualLayout>
      </c:layout>
      <c:overlay val="0"/>
      <c:spPr>
        <a:noFill/>
        <a:ln>
          <a:noFill/>
        </a:ln>
        <a:effectLst/>
      </c:spPr>
      <c:txPr>
        <a:bodyPr rot="0" spcFirstLastPara="1" vertOverflow="ellipsis" vert="horz" wrap="square" anchor="ctr" anchorCtr="1"/>
        <a:lstStyle/>
        <a:p>
          <a:pPr>
            <a:defRPr lang="nb-NO" sz="1800" b="1" i="0" u="none" strike="noStrike" kern="1200" spc="0" baseline="0">
              <a:solidFill>
                <a:srgbClr val="000000">
                  <a:lumMod val="65000"/>
                  <a:lumOff val="35000"/>
                </a:srgbClr>
              </a:solidFill>
              <a:latin typeface="+mn-lt"/>
              <a:ea typeface="+mn-ea"/>
              <a:cs typeface="+mn-cs"/>
            </a:defRPr>
          </a:pPr>
          <a:endParaRPr lang="nb-NO"/>
        </a:p>
      </c:txPr>
    </c:title>
    <c:autoTitleDeleted val="0"/>
    <c:plotArea>
      <c:layout>
        <c:manualLayout>
          <c:layoutTarget val="inner"/>
          <c:xMode val="edge"/>
          <c:yMode val="edge"/>
          <c:x val="4.699583287144294E-2"/>
          <c:y val="0.15792373910259541"/>
          <c:w val="0.93987374846738869"/>
          <c:h val="0.69287751579056212"/>
        </c:manualLayout>
      </c:layout>
      <c:barChart>
        <c:barDir val="col"/>
        <c:grouping val="clustered"/>
        <c:varyColors val="0"/>
        <c:ser>
          <c:idx val="0"/>
          <c:order val="0"/>
          <c:tx>
            <c:strRef>
              <c:f>'Ark1'!$B$1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'Ark1'!$A$2:$A$12</c:f>
              <c:strCache>
                <c:ptCount val="11"/>
                <c:pt idx="0">
                  <c:v>Smerte</c:v>
                </c:pt>
                <c:pt idx="1">
                  <c:v>Prevensjon</c:v>
                </c:pt>
                <c:pt idx="2">
                  <c:v>Blodtrykk</c:v>
                </c:pt>
                <c:pt idx="3">
                  <c:v>Angst</c:v>
                </c:pt>
                <c:pt idx="4">
                  <c:v>Hjertemedisin</c:v>
                </c:pt>
                <c:pt idx="5">
                  <c:v>Migrene</c:v>
                </c:pt>
                <c:pt idx="6">
                  <c:v>Diabetes</c:v>
                </c:pt>
                <c:pt idx="7">
                  <c:v>Allergi</c:v>
                </c:pt>
                <c:pt idx="8">
                  <c:v>Astma</c:v>
                </c:pt>
                <c:pt idx="9">
                  <c:v>Depresjon</c:v>
                </c:pt>
                <c:pt idx="10">
                  <c:v>Annet</c:v>
                </c:pt>
              </c:strCache>
            </c:strRef>
          </c:cat>
          <c:val>
            <c:numRef>
              <c:f>'Ark1'!$B$2:$B$12</c:f>
              <c:numCache>
                <c:formatCode>0%</c:formatCode>
                <c:ptCount val="11"/>
                <c:pt idx="0">
                  <c:v>0.14699999999999999</c:v>
                </c:pt>
                <c:pt idx="1">
                  <c:v>4.9000000000000002E-2</c:v>
                </c:pt>
                <c:pt idx="2">
                  <c:v>0.19600000000000001</c:v>
                </c:pt>
                <c:pt idx="3">
                  <c:v>3.1E-2</c:v>
                </c:pt>
                <c:pt idx="4">
                  <c:v>0.08</c:v>
                </c:pt>
                <c:pt idx="5">
                  <c:v>6.0999999999999999E-2</c:v>
                </c:pt>
                <c:pt idx="6">
                  <c:v>8.5999999999999993E-2</c:v>
                </c:pt>
                <c:pt idx="7">
                  <c:v>0.08</c:v>
                </c:pt>
                <c:pt idx="8">
                  <c:v>5.5E-2</c:v>
                </c:pt>
                <c:pt idx="9">
                  <c:v>4.9000000000000002E-2</c:v>
                </c:pt>
                <c:pt idx="10">
                  <c:v>0.56399999999999995</c:v>
                </c:pt>
              </c:numCache>
            </c:numRef>
          </c:val>
          <c:extLst>
            <c:ext xmlns:c16="http://schemas.microsoft.com/office/drawing/2014/chart" uri="{C3380CC4-5D6E-409C-BE32-E72D297353CC}">
              <c16:uniqueId val="{00000000-0D3E-45D0-861E-2C29E955E351}"/>
            </c:ext>
          </c:extLst>
        </c:ser>
        <c:ser>
          <c:idx val="1"/>
          <c:order val="1"/>
          <c:tx>
            <c:strRef>
              <c:f>'Ark1'!$C$1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'Ark1'!$A$2:$A$12</c:f>
              <c:strCache>
                <c:ptCount val="11"/>
                <c:pt idx="0">
                  <c:v>Smerte</c:v>
                </c:pt>
                <c:pt idx="1">
                  <c:v>Prevensjon</c:v>
                </c:pt>
                <c:pt idx="2">
                  <c:v>Blodtrykk</c:v>
                </c:pt>
                <c:pt idx="3">
                  <c:v>Angst</c:v>
                </c:pt>
                <c:pt idx="4">
                  <c:v>Hjertemedisin</c:v>
                </c:pt>
                <c:pt idx="5">
                  <c:v>Migrene</c:v>
                </c:pt>
                <c:pt idx="6">
                  <c:v>Diabetes</c:v>
                </c:pt>
                <c:pt idx="7">
                  <c:v>Allergi</c:v>
                </c:pt>
                <c:pt idx="8">
                  <c:v>Astma</c:v>
                </c:pt>
                <c:pt idx="9">
                  <c:v>Depresjon</c:v>
                </c:pt>
                <c:pt idx="10">
                  <c:v>Annet</c:v>
                </c:pt>
              </c:strCache>
            </c:strRef>
          </c:cat>
          <c:val>
            <c:numRef>
              <c:f>'Ark1'!$C$2:$C$12</c:f>
              <c:numCache>
                <c:formatCode>0%</c:formatCode>
                <c:ptCount val="11"/>
                <c:pt idx="0">
                  <c:v>0.14399999999999999</c:v>
                </c:pt>
                <c:pt idx="1">
                  <c:v>0.115</c:v>
                </c:pt>
                <c:pt idx="2">
                  <c:v>0.108</c:v>
                </c:pt>
                <c:pt idx="3">
                  <c:v>6.5000000000000002E-2</c:v>
                </c:pt>
                <c:pt idx="4">
                  <c:v>0.05</c:v>
                </c:pt>
                <c:pt idx="5">
                  <c:v>0.05</c:v>
                </c:pt>
                <c:pt idx="6">
                  <c:v>0.05</c:v>
                </c:pt>
                <c:pt idx="7">
                  <c:v>0.05</c:v>
                </c:pt>
                <c:pt idx="8">
                  <c:v>4.2999999999999997E-2</c:v>
                </c:pt>
                <c:pt idx="9">
                  <c:v>7.0000000000000001E-3</c:v>
                </c:pt>
                <c:pt idx="10">
                  <c:v>0.58299999999999996</c:v>
                </c:pt>
              </c:numCache>
            </c:numRef>
          </c:val>
          <c:extLst>
            <c:ext xmlns:c16="http://schemas.microsoft.com/office/drawing/2014/chart" uri="{C3380CC4-5D6E-409C-BE32-E72D297353CC}">
              <c16:uniqueId val="{00000001-3961-46A2-9E8E-93B099EBD995}"/>
            </c:ext>
          </c:extLst>
        </c:ser>
        <c:dLbls>
          <c:dLblPos val="outEnd"/>
          <c:showLegendKey val="0"/>
          <c:showVal val="1"/>
          <c:showCatName val="0"/>
          <c:showSerName val="0"/>
          <c:showPercent val="0"/>
          <c:showBubbleSize val="0"/>
        </c:dLbls>
        <c:gapWidth val="100"/>
        <c:axId val="462493856"/>
        <c:axId val="462497384"/>
      </c:barChart>
      <c:catAx>
        <c:axId val="46249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462497384"/>
        <c:crosses val="autoZero"/>
        <c:auto val="1"/>
        <c:lblAlgn val="ctr"/>
        <c:lblOffset val="100"/>
        <c:noMultiLvlLbl val="0"/>
      </c:catAx>
      <c:valAx>
        <c:axId val="462497384"/>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462493856"/>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r>
              <a:rPr lang="nb-NO" sz="1400" b="1" i="0" baseline="0" dirty="0">
                <a:effectLst/>
              </a:rPr>
              <a:t>Den eller de gangene du ikke har fått medisin på grunn av legemiddelmangel, hva ble løsningen?</a:t>
            </a:r>
            <a:endParaRPr lang="en-US" sz="1400" b="1" dirty="0"/>
          </a:p>
        </c:rich>
      </c:tx>
      <c:overlay val="0"/>
      <c:spPr>
        <a:noFill/>
        <a:ln>
          <a:noFill/>
        </a:ln>
        <a:effectLst/>
      </c:spPr>
      <c:txPr>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50310668231343803"/>
          <c:y val="0.14500842745689196"/>
          <c:w val="0.436616456066861"/>
          <c:h val="0.76777352432473522"/>
        </c:manualLayout>
      </c:layout>
      <c:barChart>
        <c:barDir val="bar"/>
        <c:grouping val="clustered"/>
        <c:varyColors val="0"/>
        <c:ser>
          <c:idx val="0"/>
          <c:order val="0"/>
          <c:tx>
            <c:strRef>
              <c:f>'Ark1'!$B$1</c:f>
              <c:strCache>
                <c:ptCount val="1"/>
                <c:pt idx="0">
                  <c:v>2019</c:v>
                </c:pt>
              </c:strCache>
            </c:strRef>
          </c:tx>
          <c:spPr>
            <a:solidFill>
              <a:schemeClr val="accent1"/>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2-8187-4CBC-8DB9-FD6D1DFDAEFB}"/>
              </c:ext>
            </c:extLst>
          </c:dPt>
          <c:dPt>
            <c:idx val="1"/>
            <c:invertIfNegative val="0"/>
            <c:bubble3D val="0"/>
            <c:spPr>
              <a:solidFill>
                <a:schemeClr val="accent1"/>
              </a:solidFill>
              <a:ln w="19050">
                <a:noFill/>
              </a:ln>
              <a:effectLst/>
            </c:spPr>
            <c:extLst>
              <c:ext xmlns:c16="http://schemas.microsoft.com/office/drawing/2014/chart" uri="{C3380CC4-5D6E-409C-BE32-E72D297353CC}">
                <c16:uniqueId val="{00000001-8187-4CBC-8DB9-FD6D1DFDAEFB}"/>
              </c:ext>
            </c:extLst>
          </c:dPt>
          <c:dPt>
            <c:idx val="2"/>
            <c:invertIfNegative val="0"/>
            <c:bubble3D val="0"/>
            <c:spPr>
              <a:solidFill>
                <a:schemeClr val="accent1"/>
              </a:solidFill>
              <a:ln w="19050">
                <a:noFill/>
              </a:ln>
              <a:effectLst/>
            </c:spPr>
            <c:extLst>
              <c:ext xmlns:c16="http://schemas.microsoft.com/office/drawing/2014/chart" uri="{C3380CC4-5D6E-409C-BE32-E72D297353CC}">
                <c16:uniqueId val="{00000003-8187-4CBC-8DB9-FD6D1DFDAEFB}"/>
              </c:ext>
            </c:extLst>
          </c:dPt>
          <c:dPt>
            <c:idx val="3"/>
            <c:invertIfNegative val="0"/>
            <c:bubble3D val="0"/>
            <c:spPr>
              <a:solidFill>
                <a:schemeClr val="accent1"/>
              </a:solidFill>
              <a:ln w="19050">
                <a:noFill/>
              </a:ln>
              <a:effectLst/>
            </c:spPr>
            <c:extLst>
              <c:ext xmlns:c16="http://schemas.microsoft.com/office/drawing/2014/chart" uri="{C3380CC4-5D6E-409C-BE32-E72D297353CC}">
                <c16:uniqueId val="{00000004-8187-4CBC-8DB9-FD6D1DFDAEFB}"/>
              </c:ext>
            </c:extLst>
          </c:dPt>
          <c:dPt>
            <c:idx val="4"/>
            <c:invertIfNegative val="0"/>
            <c:bubble3D val="0"/>
            <c:spPr>
              <a:solidFill>
                <a:schemeClr val="accent1"/>
              </a:solidFill>
              <a:ln w="19050">
                <a:noFill/>
              </a:ln>
              <a:effectLst/>
            </c:spPr>
            <c:extLst>
              <c:ext xmlns:c16="http://schemas.microsoft.com/office/drawing/2014/chart" uri="{C3380CC4-5D6E-409C-BE32-E72D297353CC}">
                <c16:uniqueId val="{00000001-D57B-44F2-BB9E-9AE5AC93A3CB}"/>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'Ark1'!$A$2:$A$11</c:f>
              <c:strCache>
                <c:ptCount val="10"/>
                <c:pt idx="0">
                  <c:v>Andre årsaker</c:v>
                </c:pt>
                <c:pt idx="1">
                  <c:v>Jeg fikk medisin av noen jeg kjenner</c:v>
                </c:pt>
                <c:pt idx="2">
                  <c:v>Jeg fikk tak i medisin fra et apotek i utlandet</c:v>
                </c:pt>
                <c:pt idx="3">
                  <c:v>Husker ikke</c:v>
                </c:pt>
                <c:pt idx="4">
                  <c:v>Jeg fikk aldri tak i medisin</c:v>
                </c:pt>
                <c:pt idx="5">
                  <c:v>Jeg fikk samme medisin, men med annen dosering enn det vanlige</c:v>
                </c:pt>
                <c:pt idx="6">
                  <c:v>Jeg fikk noe av den medisinen jeg skulle ha, men ikke alt jeg ønsket (medisinen ble rasjonert)</c:v>
                </c:pt>
                <c:pt idx="7">
                  <c:v>Jeg ventet til medisinen ble tilgjengelig på samme apotek igjen</c:v>
                </c:pt>
                <c:pt idx="8">
                  <c:v>Jeg fikk en annen medisin som skulle ha samme virkning</c:v>
                </c:pt>
                <c:pt idx="9">
                  <c:v>Jeg fikk tak i medisin fra et annet apotek i Norge</c:v>
                </c:pt>
              </c:strCache>
            </c:strRef>
          </c:cat>
          <c:val>
            <c:numRef>
              <c:f>'Ark1'!$B$2:$B$11</c:f>
              <c:numCache>
                <c:formatCode>0%</c:formatCode>
                <c:ptCount val="10"/>
                <c:pt idx="0">
                  <c:v>1.2999999999999999E-2</c:v>
                </c:pt>
                <c:pt idx="1">
                  <c:v>5.1999999999999998E-2</c:v>
                </c:pt>
                <c:pt idx="2">
                  <c:v>4.2999999999999997E-2</c:v>
                </c:pt>
                <c:pt idx="3">
                  <c:v>1.2999999999999999E-2</c:v>
                </c:pt>
                <c:pt idx="4">
                  <c:v>9.0999999999999998E-2</c:v>
                </c:pt>
                <c:pt idx="5">
                  <c:v>0.19400000000000001</c:v>
                </c:pt>
                <c:pt idx="6">
                  <c:v>0.185</c:v>
                </c:pt>
                <c:pt idx="7">
                  <c:v>0.33600000000000002</c:v>
                </c:pt>
                <c:pt idx="8">
                  <c:v>0.40100000000000002</c:v>
                </c:pt>
                <c:pt idx="9">
                  <c:v>0.40100000000000002</c:v>
                </c:pt>
              </c:numCache>
            </c:numRef>
          </c:val>
          <c:extLst>
            <c:ext xmlns:c16="http://schemas.microsoft.com/office/drawing/2014/chart" uri="{C3380CC4-5D6E-409C-BE32-E72D297353CC}">
              <c16:uniqueId val="{00000000-8187-4CBC-8DB9-FD6D1DFDAEFB}"/>
            </c:ext>
          </c:extLst>
        </c:ser>
        <c:ser>
          <c:idx val="1"/>
          <c:order val="1"/>
          <c:tx>
            <c:strRef>
              <c:f>'Ark1'!$C$1</c:f>
              <c:strCache>
                <c:ptCount val="1"/>
                <c:pt idx="0">
                  <c:v>2021</c:v>
                </c:pt>
              </c:strCache>
            </c:strRef>
          </c:tx>
          <c:spPr>
            <a:solidFill>
              <a:schemeClr val="accent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'Ark1'!$A$2:$A$11</c:f>
              <c:strCache>
                <c:ptCount val="10"/>
                <c:pt idx="0">
                  <c:v>Andre årsaker</c:v>
                </c:pt>
                <c:pt idx="1">
                  <c:v>Jeg fikk medisin av noen jeg kjenner</c:v>
                </c:pt>
                <c:pt idx="2">
                  <c:v>Jeg fikk tak i medisin fra et apotek i utlandet</c:v>
                </c:pt>
                <c:pt idx="3">
                  <c:v>Husker ikke</c:v>
                </c:pt>
                <c:pt idx="4">
                  <c:v>Jeg fikk aldri tak i medisin</c:v>
                </c:pt>
                <c:pt idx="5">
                  <c:v>Jeg fikk samme medisin, men med annen dosering enn det vanlige</c:v>
                </c:pt>
                <c:pt idx="6">
                  <c:v>Jeg fikk noe av den medisinen jeg skulle ha, men ikke alt jeg ønsket (medisinen ble rasjonert)</c:v>
                </c:pt>
                <c:pt idx="7">
                  <c:v>Jeg ventet til medisinen ble tilgjengelig på samme apotek igjen</c:v>
                </c:pt>
                <c:pt idx="8">
                  <c:v>Jeg fikk en annen medisin som skulle ha samme virkning</c:v>
                </c:pt>
                <c:pt idx="9">
                  <c:v>Jeg fikk tak i medisin fra et annet apotek i Norge</c:v>
                </c:pt>
              </c:strCache>
            </c:strRef>
          </c:cat>
          <c:val>
            <c:numRef>
              <c:f>'Ark1'!$C$2:$C$11</c:f>
              <c:numCache>
                <c:formatCode>0%</c:formatCode>
                <c:ptCount val="10"/>
                <c:pt idx="0">
                  <c:v>1.7999999999999999E-2</c:v>
                </c:pt>
                <c:pt idx="1">
                  <c:v>1.7999999999999999E-2</c:v>
                </c:pt>
                <c:pt idx="2">
                  <c:v>2.7E-2</c:v>
                </c:pt>
                <c:pt idx="3">
                  <c:v>3.2000000000000001E-2</c:v>
                </c:pt>
                <c:pt idx="4">
                  <c:v>6.3E-2</c:v>
                </c:pt>
                <c:pt idx="5">
                  <c:v>6.8000000000000005E-2</c:v>
                </c:pt>
                <c:pt idx="6">
                  <c:v>0.14000000000000001</c:v>
                </c:pt>
                <c:pt idx="7">
                  <c:v>0.32600000000000001</c:v>
                </c:pt>
                <c:pt idx="8">
                  <c:v>0.41199999999999998</c:v>
                </c:pt>
                <c:pt idx="9">
                  <c:v>0.41199999999999998</c:v>
                </c:pt>
              </c:numCache>
            </c:numRef>
          </c:val>
          <c:extLst>
            <c:ext xmlns:c16="http://schemas.microsoft.com/office/drawing/2014/chart" uri="{C3380CC4-5D6E-409C-BE32-E72D297353CC}">
              <c16:uniqueId val="{0000000B-0545-4EA8-BCF9-D73FF3610C1C}"/>
            </c:ext>
          </c:extLst>
        </c:ser>
        <c:dLbls>
          <c:dLblPos val="outEnd"/>
          <c:showLegendKey val="0"/>
          <c:showVal val="1"/>
          <c:showCatName val="0"/>
          <c:showSerName val="0"/>
          <c:showPercent val="0"/>
          <c:showBubbleSize val="0"/>
        </c:dLbls>
        <c:gapWidth val="100"/>
        <c:axId val="1036349088"/>
        <c:axId val="1036347776"/>
      </c:barChart>
      <c:valAx>
        <c:axId val="1036347776"/>
        <c:scaling>
          <c:orientation val="minMax"/>
          <c:max val="0.5"/>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1036349088"/>
        <c:crosses val="autoZero"/>
        <c:crossBetween val="between"/>
        <c:majorUnit val="0.1"/>
      </c:valAx>
      <c:catAx>
        <c:axId val="103634908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036347776"/>
        <c:crosses val="autoZero"/>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r>
              <a:rPr lang="nb-NO" sz="1400" b="1" i="0" u="none" strike="noStrike" baseline="0" dirty="0">
                <a:effectLst/>
              </a:rPr>
              <a:t>Hvor fornøyd eller misfornøyd har du vært med medisin du fikk som erstatning for den du egentlig skulle ha?</a:t>
            </a:r>
            <a:endParaRPr lang="en-US" sz="1400" dirty="0"/>
          </a:p>
        </c:rich>
      </c:tx>
      <c:overlay val="0"/>
      <c:spPr>
        <a:noFill/>
        <a:ln>
          <a:noFill/>
        </a:ln>
        <a:effectLst/>
      </c:spPr>
      <c:txPr>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8.3740961928263566E-2"/>
          <c:y val="0.18389341702544768"/>
          <c:w val="0.87770113401500782"/>
          <c:h val="0.70236562103386735"/>
        </c:manualLayout>
      </c:layout>
      <c:barChart>
        <c:barDir val="col"/>
        <c:grouping val="clustered"/>
        <c:varyColors val="0"/>
        <c:ser>
          <c:idx val="0"/>
          <c:order val="0"/>
          <c:tx>
            <c:strRef>
              <c:f>'Ark1'!$B$1</c:f>
              <c:strCache>
                <c:ptCount val="1"/>
                <c:pt idx="0">
                  <c:v>2019</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2-8187-4CBC-8DB9-FD6D1DFDAEFB}"/>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8187-4CBC-8DB9-FD6D1DFDAEFB}"/>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8187-4CBC-8DB9-FD6D1DFDAEFB}"/>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4-8187-4CBC-8DB9-FD6D1DFDAEFB}"/>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D57B-44F2-BB9E-9AE5AC93A3CB}"/>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Svært fornøyd</c:v>
                </c:pt>
                <c:pt idx="1">
                  <c:v>Ganske fornøyd</c:v>
                </c:pt>
                <c:pt idx="2">
                  <c:v>Verken fornøyd 
eller misfornøyd</c:v>
                </c:pt>
                <c:pt idx="3">
                  <c:v>Ganske 
misfornøyd</c:v>
                </c:pt>
                <c:pt idx="4">
                  <c:v>Svært 
misfornøyd</c:v>
                </c:pt>
              </c:strCache>
            </c:strRef>
          </c:cat>
          <c:val>
            <c:numRef>
              <c:f>'Ark1'!$B$2:$B$6</c:f>
              <c:numCache>
                <c:formatCode>0%</c:formatCode>
                <c:ptCount val="5"/>
                <c:pt idx="0">
                  <c:v>0.10100000000000001</c:v>
                </c:pt>
                <c:pt idx="1">
                  <c:v>0.30299999999999999</c:v>
                </c:pt>
                <c:pt idx="2">
                  <c:v>0.30299999999999999</c:v>
                </c:pt>
                <c:pt idx="3">
                  <c:v>0.20200000000000001</c:v>
                </c:pt>
                <c:pt idx="4">
                  <c:v>3.4000000000000002E-2</c:v>
                </c:pt>
              </c:numCache>
            </c:numRef>
          </c:val>
          <c:extLst>
            <c:ext xmlns:c16="http://schemas.microsoft.com/office/drawing/2014/chart" uri="{C3380CC4-5D6E-409C-BE32-E72D297353CC}">
              <c16:uniqueId val="{00000000-8187-4CBC-8DB9-FD6D1DFDAEFB}"/>
            </c:ext>
          </c:extLst>
        </c:ser>
        <c:ser>
          <c:idx val="1"/>
          <c:order val="1"/>
          <c:tx>
            <c:strRef>
              <c:f>'Ark1'!$C$1</c:f>
              <c:strCache>
                <c:ptCount val="1"/>
                <c:pt idx="0">
                  <c:v>2021</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Svært fornøyd</c:v>
                </c:pt>
                <c:pt idx="1">
                  <c:v>Ganske fornøyd</c:v>
                </c:pt>
                <c:pt idx="2">
                  <c:v>Verken fornøyd 
eller misfornøyd</c:v>
                </c:pt>
                <c:pt idx="3">
                  <c:v>Ganske 
misfornøyd</c:v>
                </c:pt>
                <c:pt idx="4">
                  <c:v>Svært 
misfornøyd</c:v>
                </c:pt>
              </c:strCache>
            </c:strRef>
          </c:cat>
          <c:val>
            <c:numRef>
              <c:f>'Ark1'!$C$2:$C$6</c:f>
              <c:numCache>
                <c:formatCode>0%</c:formatCode>
                <c:ptCount val="5"/>
                <c:pt idx="0">
                  <c:v>0.11</c:v>
                </c:pt>
                <c:pt idx="1">
                  <c:v>0.25</c:v>
                </c:pt>
                <c:pt idx="2">
                  <c:v>0.39</c:v>
                </c:pt>
                <c:pt idx="3">
                  <c:v>0.18</c:v>
                </c:pt>
                <c:pt idx="4">
                  <c:v>7.0000000000000007E-2</c:v>
                </c:pt>
              </c:numCache>
            </c:numRef>
          </c:val>
          <c:extLst>
            <c:ext xmlns:c16="http://schemas.microsoft.com/office/drawing/2014/chart" uri="{C3380CC4-5D6E-409C-BE32-E72D297353CC}">
              <c16:uniqueId val="{0000000B-A54E-44FD-93D6-AA6D37087AA0}"/>
            </c:ext>
          </c:extLst>
        </c:ser>
        <c:dLbls>
          <c:dLblPos val="outEnd"/>
          <c:showLegendKey val="0"/>
          <c:showVal val="1"/>
          <c:showCatName val="0"/>
          <c:showSerName val="0"/>
          <c:showPercent val="0"/>
          <c:showBubbleSize val="0"/>
        </c:dLbls>
        <c:gapWidth val="100"/>
        <c:axId val="1036349088"/>
        <c:axId val="1036347776"/>
      </c:barChart>
      <c:valAx>
        <c:axId val="1036347776"/>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036349088"/>
        <c:crosses val="autoZero"/>
        <c:crossBetween val="between"/>
        <c:majorUnit val="0.1"/>
      </c:valAx>
      <c:catAx>
        <c:axId val="10363490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036347776"/>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F0DFFE96-F182-489F-98C0-6AA34F287F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2F5057C9-E95C-4A49-8A44-C9EA042FDD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2B9A50-D6C8-402E-A9A3-34AA061847CE}" type="datetimeFigureOut">
              <a:rPr lang="nb-NO" smtClean="0"/>
              <a:t>10.01.2022</a:t>
            </a:fld>
            <a:endParaRPr lang="nb-NO"/>
          </a:p>
        </p:txBody>
      </p:sp>
      <p:sp>
        <p:nvSpPr>
          <p:cNvPr id="4" name="Plassholder for bunntekst 3">
            <a:extLst>
              <a:ext uri="{FF2B5EF4-FFF2-40B4-BE49-F238E27FC236}">
                <a16:creationId xmlns:a16="http://schemas.microsoft.com/office/drawing/2014/main" id="{31E109A6-1264-4FB1-B37D-F65434A064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E0E84AE0-B55C-434E-A248-EEFF552F7C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92AB9D-6C50-400E-B8C5-F7309FCFF9B1}" type="slidenum">
              <a:rPr lang="nb-NO" smtClean="0"/>
              <a:t>‹#›</a:t>
            </a:fld>
            <a:endParaRPr lang="nb-NO"/>
          </a:p>
        </p:txBody>
      </p:sp>
    </p:spTree>
    <p:extLst>
      <p:ext uri="{BB962C8B-B14F-4D97-AF65-F5344CB8AC3E}">
        <p14:creationId xmlns:p14="http://schemas.microsoft.com/office/powerpoint/2010/main" val="2301266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DEA51D-556B-4950-8267-D53B8AAC62E5}" type="datetimeFigureOut">
              <a:rPr lang="nb-NO" smtClean="0"/>
              <a:t>10.01.2022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53292-68F4-4D89-BCC3-0CD3AAFE39B0}" type="slidenum">
              <a:rPr lang="nb-NO" smtClean="0"/>
              <a:t>‹#›</a:t>
            </a:fld>
            <a:endParaRPr lang="nb-NO"/>
          </a:p>
        </p:txBody>
      </p:sp>
    </p:spTree>
    <p:extLst>
      <p:ext uri="{BB962C8B-B14F-4D97-AF65-F5344CB8AC3E}">
        <p14:creationId xmlns:p14="http://schemas.microsoft.com/office/powerpoint/2010/main" val="339047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5453292-68F4-4D89-BCC3-0CD3AAFE39B0}" type="slidenum">
              <a:rPr lang="nb-NO" smtClean="0"/>
              <a:t>4</a:t>
            </a:fld>
            <a:endParaRPr lang="nb-NO"/>
          </a:p>
        </p:txBody>
      </p:sp>
    </p:spTree>
    <p:extLst>
      <p:ext uri="{BB962C8B-B14F-4D97-AF65-F5344CB8AC3E}">
        <p14:creationId xmlns:p14="http://schemas.microsoft.com/office/powerpoint/2010/main" val="434569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 øvrige testene er det svært få respondenter som har erfaring med, og resultatene danner ikke et tilstrekkelig grunnlag for analyser.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65453292-68F4-4D89-BCC3-0CD3AAFE39B0}" type="slidenum">
              <a:rPr lang="nb-NO" smtClean="0"/>
              <a:t>15</a:t>
            </a:fld>
            <a:endParaRPr lang="nb-NO"/>
          </a:p>
        </p:txBody>
      </p:sp>
    </p:spTree>
    <p:extLst>
      <p:ext uri="{BB962C8B-B14F-4D97-AF65-F5344CB8AC3E}">
        <p14:creationId xmlns:p14="http://schemas.microsoft.com/office/powerpoint/2010/main" val="3860439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 øvrige testene er det svært få respondenter som har erfaring med, og resultatene danner ikke et tilstrekkelig grunnlag for analyser.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65453292-68F4-4D89-BCC3-0CD3AAFE39B0}" type="slidenum">
              <a:rPr lang="nb-NO" smtClean="0"/>
              <a:t>16</a:t>
            </a:fld>
            <a:endParaRPr lang="nb-NO"/>
          </a:p>
        </p:txBody>
      </p:sp>
    </p:spTree>
    <p:extLst>
      <p:ext uri="{BB962C8B-B14F-4D97-AF65-F5344CB8AC3E}">
        <p14:creationId xmlns:p14="http://schemas.microsoft.com/office/powerpoint/2010/main" val="1172023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65453292-68F4-4D89-BCC3-0CD3AAFE39B0}" type="slidenum">
              <a:rPr lang="nb-NO" smtClean="0"/>
              <a:t>17</a:t>
            </a:fld>
            <a:endParaRPr lang="nb-NO"/>
          </a:p>
        </p:txBody>
      </p:sp>
    </p:spTree>
    <p:extLst>
      <p:ext uri="{BB962C8B-B14F-4D97-AF65-F5344CB8AC3E}">
        <p14:creationId xmlns:p14="http://schemas.microsoft.com/office/powerpoint/2010/main" val="3929221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65453292-68F4-4D89-BCC3-0CD3AAFE39B0}" type="slidenum">
              <a:rPr lang="nb-NO" smtClean="0"/>
              <a:t>18</a:t>
            </a:fld>
            <a:endParaRPr lang="nb-NO"/>
          </a:p>
        </p:txBody>
      </p:sp>
    </p:spTree>
    <p:extLst>
      <p:ext uri="{BB962C8B-B14F-4D97-AF65-F5344CB8AC3E}">
        <p14:creationId xmlns:p14="http://schemas.microsoft.com/office/powerpoint/2010/main" val="786411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65453292-68F4-4D89-BCC3-0CD3AAFE39B0}" type="slidenum">
              <a:rPr lang="nb-NO" smtClean="0"/>
              <a:t>19</a:t>
            </a:fld>
            <a:endParaRPr lang="nb-NO"/>
          </a:p>
        </p:txBody>
      </p:sp>
    </p:spTree>
    <p:extLst>
      <p:ext uri="{BB962C8B-B14F-4D97-AF65-F5344CB8AC3E}">
        <p14:creationId xmlns:p14="http://schemas.microsoft.com/office/powerpoint/2010/main" val="3782993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900" b="1" i="0" kern="1200" dirty="0">
                <a:solidFill>
                  <a:schemeClr val="tx1"/>
                </a:solidFill>
                <a:effectLst/>
                <a:latin typeface="+mj-lt"/>
                <a:ea typeface="+mn-ea"/>
                <a:cs typeface="+mn-cs"/>
              </a:rPr>
              <a:t> </a:t>
            </a:r>
            <a:endParaRPr lang="nb-NO" sz="900" b="0" i="0" kern="1200" dirty="0">
              <a:solidFill>
                <a:schemeClr val="tx1"/>
              </a:solidFill>
              <a:effectLst/>
              <a:latin typeface="+mj-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65453292-68F4-4D89-BCC3-0CD3AAFE39B0}" type="slidenum">
              <a:rPr lang="nb-NO" smtClean="0"/>
              <a:t>5</a:t>
            </a:fld>
            <a:endParaRPr lang="nb-NO"/>
          </a:p>
        </p:txBody>
      </p:sp>
    </p:spTree>
    <p:extLst>
      <p:ext uri="{BB962C8B-B14F-4D97-AF65-F5344CB8AC3E}">
        <p14:creationId xmlns:p14="http://schemas.microsoft.com/office/powerpoint/2010/main" val="362923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65453292-68F4-4D89-BCC3-0CD3AAFE39B0}" type="slidenum">
              <a:rPr lang="nb-NO" smtClean="0"/>
              <a:t>6</a:t>
            </a:fld>
            <a:endParaRPr lang="nb-NO"/>
          </a:p>
        </p:txBody>
      </p:sp>
    </p:spTree>
    <p:extLst>
      <p:ext uri="{BB962C8B-B14F-4D97-AF65-F5344CB8AC3E}">
        <p14:creationId xmlns:p14="http://schemas.microsoft.com/office/powerpoint/2010/main" val="935720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 øvrige testene er det svært få respondenter som har erfaring med, og resultatene danner ikke et tilstrekkelig grunnlag for analyser.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65453292-68F4-4D89-BCC3-0CD3AAFE39B0}" type="slidenum">
              <a:rPr lang="nb-NO" smtClean="0"/>
              <a:t>7</a:t>
            </a:fld>
            <a:endParaRPr lang="nb-NO"/>
          </a:p>
        </p:txBody>
      </p:sp>
    </p:spTree>
    <p:extLst>
      <p:ext uri="{BB962C8B-B14F-4D97-AF65-F5344CB8AC3E}">
        <p14:creationId xmlns:p14="http://schemas.microsoft.com/office/powerpoint/2010/main" val="139019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Barn = person under 18 år i husstanden.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0 % angir at resultatet ligger på under 0,5%.</a:t>
            </a:r>
          </a:p>
          <a:p>
            <a:endParaRPr lang="nb-NO" dirty="0"/>
          </a:p>
        </p:txBody>
      </p:sp>
      <p:sp>
        <p:nvSpPr>
          <p:cNvPr id="4" name="Plassholder for lysbildenummer 3"/>
          <p:cNvSpPr>
            <a:spLocks noGrp="1"/>
          </p:cNvSpPr>
          <p:nvPr>
            <p:ph type="sldNum" sz="quarter" idx="5"/>
          </p:nvPr>
        </p:nvSpPr>
        <p:spPr/>
        <p:txBody>
          <a:bodyPr/>
          <a:lstStyle/>
          <a:p>
            <a:fld id="{65453292-68F4-4D89-BCC3-0CD3AAFE39B0}" type="slidenum">
              <a:rPr lang="nb-NO" smtClean="0"/>
              <a:t>9</a:t>
            </a:fld>
            <a:endParaRPr lang="nb-NO"/>
          </a:p>
        </p:txBody>
      </p:sp>
    </p:spTree>
    <p:extLst>
      <p:ext uri="{BB962C8B-B14F-4D97-AF65-F5344CB8AC3E}">
        <p14:creationId xmlns:p14="http://schemas.microsoft.com/office/powerpoint/2010/main" val="2408471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 øvrige testene er det svært få respondenter som har erfaring med, og resultatene danner ikke et tilstrekkelig grunnlag for analyser.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65453292-68F4-4D89-BCC3-0CD3AAFE39B0}" type="slidenum">
              <a:rPr lang="nb-NO" smtClean="0"/>
              <a:t>11</a:t>
            </a:fld>
            <a:endParaRPr lang="nb-NO"/>
          </a:p>
        </p:txBody>
      </p:sp>
    </p:spTree>
    <p:extLst>
      <p:ext uri="{BB962C8B-B14F-4D97-AF65-F5344CB8AC3E}">
        <p14:creationId xmlns:p14="http://schemas.microsoft.com/office/powerpoint/2010/main" val="4019091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 øvrige testene er det svært få respondenter som har erfaring med, og resultatene danner ikke et tilstrekkelig grunnlag for analyser.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65453292-68F4-4D89-BCC3-0CD3AAFE39B0}" type="slidenum">
              <a:rPr lang="nb-NO" smtClean="0"/>
              <a:t>12</a:t>
            </a:fld>
            <a:endParaRPr lang="nb-NO"/>
          </a:p>
        </p:txBody>
      </p:sp>
    </p:spTree>
    <p:extLst>
      <p:ext uri="{BB962C8B-B14F-4D97-AF65-F5344CB8AC3E}">
        <p14:creationId xmlns:p14="http://schemas.microsoft.com/office/powerpoint/2010/main" val="2463575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 øvrige testene er det svært få respondenter som har erfaring med, og resultatene danner ikke et tilstrekkelig grunnlag for analyser.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65453292-68F4-4D89-BCC3-0CD3AAFE39B0}" type="slidenum">
              <a:rPr lang="nb-NO" smtClean="0"/>
              <a:t>13</a:t>
            </a:fld>
            <a:endParaRPr lang="nb-NO"/>
          </a:p>
        </p:txBody>
      </p:sp>
    </p:spTree>
    <p:extLst>
      <p:ext uri="{BB962C8B-B14F-4D97-AF65-F5344CB8AC3E}">
        <p14:creationId xmlns:p14="http://schemas.microsoft.com/office/powerpoint/2010/main" val="2167801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 øvrige testene er det svært få respondenter som har erfaring med, og resultatene danner ikke et tilstrekkelig grunnlag for analyser.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65453292-68F4-4D89-BCC3-0CD3AAFE39B0}" type="slidenum">
              <a:rPr lang="nb-NO" smtClean="0"/>
              <a:t>14</a:t>
            </a:fld>
            <a:endParaRPr lang="nb-NO"/>
          </a:p>
        </p:txBody>
      </p:sp>
    </p:spTree>
    <p:extLst>
      <p:ext uri="{BB962C8B-B14F-4D97-AF65-F5344CB8AC3E}">
        <p14:creationId xmlns:p14="http://schemas.microsoft.com/office/powerpoint/2010/main" val="1121676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gram horisontalt delt">
    <p:spTree>
      <p:nvGrpSpPr>
        <p:cNvPr id="1" name=""/>
        <p:cNvGrpSpPr/>
        <p:nvPr/>
      </p:nvGrpSpPr>
      <p:grpSpPr>
        <a:xfrm>
          <a:off x="0" y="0"/>
          <a:ext cx="0" cy="0"/>
          <a:chOff x="0" y="0"/>
          <a:chExt cx="0" cy="0"/>
        </a:xfrm>
      </p:grpSpPr>
      <p:sp>
        <p:nvSpPr>
          <p:cNvPr id="4" name="Plassholder for lysbildenummer 3"/>
          <p:cNvSpPr>
            <a:spLocks noGrp="1"/>
          </p:cNvSpPr>
          <p:nvPr>
            <p:ph type="sldNum" sz="quarter" idx="11"/>
          </p:nvPr>
        </p:nvSpPr>
        <p:spPr/>
        <p:txBody>
          <a:bodyPr/>
          <a:lstStyle/>
          <a:p>
            <a:fld id="{2B94EE6C-EF8F-4AED-9DB7-C79B15755E22}" type="slidenum">
              <a:rPr lang="nb-NO" smtClean="0"/>
              <a:pPr/>
              <a:t>‹#›</a:t>
            </a:fld>
            <a:endParaRPr lang="nb-NO" dirty="0"/>
          </a:p>
        </p:txBody>
      </p:sp>
      <p:sp>
        <p:nvSpPr>
          <p:cNvPr id="5" name="Plassholder for diagram 4">
            <a:extLst>
              <a:ext uri="{FF2B5EF4-FFF2-40B4-BE49-F238E27FC236}">
                <a16:creationId xmlns:a16="http://schemas.microsoft.com/office/drawing/2014/main" id="{8DC10275-54E8-9D4D-8073-A315D7ED30F9}"/>
              </a:ext>
            </a:extLst>
          </p:cNvPr>
          <p:cNvSpPr>
            <a:spLocks noGrp="1"/>
          </p:cNvSpPr>
          <p:nvPr>
            <p:ph type="chart" sz="quarter" idx="15"/>
          </p:nvPr>
        </p:nvSpPr>
        <p:spPr>
          <a:xfrm>
            <a:off x="263047" y="1821542"/>
            <a:ext cx="11686783" cy="4178031"/>
          </a:xfrm>
          <a:prstGeom prst="rect">
            <a:avLst/>
          </a:prstGeom>
        </p:spPr>
        <p:txBody>
          <a:bodyPr/>
          <a:lstStyle/>
          <a:p>
            <a:r>
              <a:rPr lang="nb-NO"/>
              <a:t>Klikk ikonet for å legge til et diagram</a:t>
            </a:r>
            <a:endParaRPr lang="nb-NO" dirty="0"/>
          </a:p>
        </p:txBody>
      </p:sp>
      <p:sp>
        <p:nvSpPr>
          <p:cNvPr id="7" name="Plassholder for tekst 6">
            <a:extLst>
              <a:ext uri="{FF2B5EF4-FFF2-40B4-BE49-F238E27FC236}">
                <a16:creationId xmlns:a16="http://schemas.microsoft.com/office/drawing/2014/main" id="{260B4071-7B4E-0E40-9F63-191829163792}"/>
              </a:ext>
            </a:extLst>
          </p:cNvPr>
          <p:cNvSpPr>
            <a:spLocks noGrp="1"/>
          </p:cNvSpPr>
          <p:nvPr>
            <p:ph type="body" sz="quarter" idx="16" hasCustomPrompt="1"/>
          </p:nvPr>
        </p:nvSpPr>
        <p:spPr>
          <a:xfrm>
            <a:off x="263047" y="6056919"/>
            <a:ext cx="11674257" cy="288316"/>
          </a:xfrm>
          <a:prstGeom prst="rect">
            <a:avLst/>
          </a:prstGeom>
        </p:spPr>
        <p:txBody>
          <a:bodyPr anchor="b" anchorCtr="0">
            <a:normAutofit/>
          </a:bodyPr>
          <a:lstStyle>
            <a:lvl1pPr marL="0" indent="0">
              <a:buNone/>
              <a:defRPr sz="1400" i="1"/>
            </a:lvl1pPr>
            <a:lvl2pPr>
              <a:defRPr sz="2400"/>
            </a:lvl2pPr>
            <a:lvl3pPr>
              <a:defRPr sz="2400"/>
            </a:lvl3pPr>
            <a:lvl4pPr>
              <a:defRPr sz="2400"/>
            </a:lvl4pPr>
            <a:lvl5pPr>
              <a:defRPr sz="2400"/>
            </a:lvl5pPr>
          </a:lstStyle>
          <a:p>
            <a:pPr lvl="0"/>
            <a:r>
              <a:rPr lang="nb-NO" dirty="0"/>
              <a:t>Antall intervju</a:t>
            </a:r>
          </a:p>
        </p:txBody>
      </p:sp>
      <p:sp>
        <p:nvSpPr>
          <p:cNvPr id="14" name="Tittel 1">
            <a:extLst>
              <a:ext uri="{FF2B5EF4-FFF2-40B4-BE49-F238E27FC236}">
                <a16:creationId xmlns:a16="http://schemas.microsoft.com/office/drawing/2014/main" id="{76A8BACA-75F8-BE45-A803-D81A53A8EE52}"/>
              </a:ext>
            </a:extLst>
          </p:cNvPr>
          <p:cNvSpPr>
            <a:spLocks noGrp="1"/>
          </p:cNvSpPr>
          <p:nvPr>
            <p:ph type="title" hasCustomPrompt="1"/>
          </p:nvPr>
        </p:nvSpPr>
        <p:spPr>
          <a:xfrm>
            <a:off x="261678" y="990615"/>
            <a:ext cx="11674257" cy="714814"/>
          </a:xfrm>
          <a:prstGeom prst="rect">
            <a:avLst/>
          </a:prstGeom>
        </p:spPr>
        <p:txBody>
          <a:bodyPr anchor="t" anchorCtr="0">
            <a:normAutofit/>
          </a:bodyPr>
          <a:lstStyle>
            <a:lvl1pPr>
              <a:defRPr sz="2200" b="0">
                <a:latin typeface="+mn-lt"/>
              </a:defRPr>
            </a:lvl1pPr>
          </a:lstStyle>
          <a:p>
            <a:r>
              <a:rPr lang="nb-NO" dirty="0"/>
              <a:t>Spørsmål</a:t>
            </a:r>
          </a:p>
        </p:txBody>
      </p:sp>
      <p:sp>
        <p:nvSpPr>
          <p:cNvPr id="15" name="Plassholder for tekst 13">
            <a:extLst>
              <a:ext uri="{FF2B5EF4-FFF2-40B4-BE49-F238E27FC236}">
                <a16:creationId xmlns:a16="http://schemas.microsoft.com/office/drawing/2014/main" id="{948B6FB0-867F-0E4B-BB67-4E6D5919138F}"/>
              </a:ext>
            </a:extLst>
          </p:cNvPr>
          <p:cNvSpPr>
            <a:spLocks noGrp="1"/>
          </p:cNvSpPr>
          <p:nvPr>
            <p:ph type="body" sz="quarter" idx="18" hasCustomPrompt="1"/>
          </p:nvPr>
        </p:nvSpPr>
        <p:spPr>
          <a:xfrm>
            <a:off x="263047" y="159657"/>
            <a:ext cx="11672888" cy="773613"/>
          </a:xfrm>
        </p:spPr>
        <p:txBody>
          <a:bodyPr anchor="b" anchorCtr="0">
            <a:normAutofit/>
          </a:bodyPr>
          <a:lstStyle>
            <a:lvl1pPr marL="0" indent="0">
              <a:buNone/>
              <a:defRPr sz="2400" b="1">
                <a:latin typeface="+mj-lt"/>
              </a:defRPr>
            </a:lvl1pPr>
          </a:lstStyle>
          <a:p>
            <a:pPr lvl="0"/>
            <a:r>
              <a:rPr lang="nb-NO" dirty="0"/>
              <a:t>Hovedfunn</a:t>
            </a:r>
          </a:p>
        </p:txBody>
      </p:sp>
    </p:spTree>
    <p:extLst>
      <p:ext uri="{BB962C8B-B14F-4D97-AF65-F5344CB8AC3E}">
        <p14:creationId xmlns:p14="http://schemas.microsoft.com/office/powerpoint/2010/main" val="1314778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10" name="Plassholder for lysbildenummer 9">
            <a:extLst>
              <a:ext uri="{FF2B5EF4-FFF2-40B4-BE49-F238E27FC236}">
                <a16:creationId xmlns:a16="http://schemas.microsoft.com/office/drawing/2014/main" id="{BF44F98C-CF71-E649-884C-2BD1E337751A}"/>
              </a:ext>
            </a:extLst>
          </p:cNvPr>
          <p:cNvSpPr>
            <a:spLocks noGrp="1"/>
          </p:cNvSpPr>
          <p:nvPr>
            <p:ph type="sldNum" sz="quarter" idx="10"/>
          </p:nvPr>
        </p:nvSpPr>
        <p:spPr/>
        <p:txBody>
          <a:bodyPr/>
          <a:lstStyle/>
          <a:p>
            <a:fld id="{2B94EE6C-EF8F-4AED-9DB7-C79B15755E22}" type="slidenum">
              <a:rPr lang="nb-NO" smtClean="0"/>
              <a:pPr/>
              <a:t>‹#›</a:t>
            </a:fld>
            <a:endParaRPr lang="nb-NO" dirty="0"/>
          </a:p>
        </p:txBody>
      </p:sp>
      <p:sp>
        <p:nvSpPr>
          <p:cNvPr id="13" name="Plassholder for bilde 12">
            <a:extLst>
              <a:ext uri="{FF2B5EF4-FFF2-40B4-BE49-F238E27FC236}">
                <a16:creationId xmlns:a16="http://schemas.microsoft.com/office/drawing/2014/main" id="{25D5578A-98AE-8E48-925E-1130534394DD}"/>
              </a:ext>
            </a:extLst>
          </p:cNvPr>
          <p:cNvSpPr>
            <a:spLocks noGrp="1"/>
          </p:cNvSpPr>
          <p:nvPr>
            <p:ph type="pic" sz="quarter" idx="11" hasCustomPrompt="1"/>
          </p:nvPr>
        </p:nvSpPr>
        <p:spPr>
          <a:xfrm>
            <a:off x="0" y="0"/>
            <a:ext cx="12192000" cy="6858000"/>
          </a:xfrm>
          <a:solidFill>
            <a:schemeClr val="accent1"/>
          </a:solidFill>
        </p:spPr>
        <p:txBody>
          <a:bodyPr/>
          <a:lstStyle>
            <a:lvl1pPr algn="l">
              <a:defRPr/>
            </a:lvl1pPr>
          </a:lstStyle>
          <a:p>
            <a:r>
              <a:rPr lang="nb-NO" dirty="0"/>
              <a:t>Klikk på ikonet for å legge til et bilde. </a:t>
            </a:r>
            <a:br>
              <a:rPr lang="nb-NO" dirty="0"/>
            </a:br>
            <a:r>
              <a:rPr lang="nb-NO" dirty="0"/>
              <a:t>Hent bilder i bildebanken vår – </a:t>
            </a:r>
            <a:r>
              <a:rPr lang="nb-NO" dirty="0" err="1"/>
              <a:t>skyfish.com</a:t>
            </a:r>
            <a:endParaRPr lang="nb-NO" dirty="0"/>
          </a:p>
        </p:txBody>
      </p:sp>
    </p:spTree>
    <p:extLst>
      <p:ext uri="{BB962C8B-B14F-4D97-AF65-F5344CB8AC3E}">
        <p14:creationId xmlns:p14="http://schemas.microsoft.com/office/powerpoint/2010/main" val="3269255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ierarki">
    <p:spTree>
      <p:nvGrpSpPr>
        <p:cNvPr id="1" name=""/>
        <p:cNvGrpSpPr/>
        <p:nvPr/>
      </p:nvGrpSpPr>
      <p:grpSpPr>
        <a:xfrm>
          <a:off x="0" y="0"/>
          <a:ext cx="0" cy="0"/>
          <a:chOff x="0" y="0"/>
          <a:chExt cx="0" cy="0"/>
        </a:xfrm>
      </p:grpSpPr>
      <p:sp>
        <p:nvSpPr>
          <p:cNvPr id="31" name="Plassholder for tekst 30"/>
          <p:cNvSpPr>
            <a:spLocks noGrp="1"/>
          </p:cNvSpPr>
          <p:nvPr>
            <p:ph type="body" idx="12"/>
          </p:nvPr>
        </p:nvSpPr>
        <p:spPr>
          <a:xfrm>
            <a:off x="2023532" y="1819792"/>
            <a:ext cx="8034868" cy="823198"/>
          </a:xfrm>
          <a:custGeom>
            <a:avLst/>
            <a:gdLst>
              <a:gd name="connsiteX0" fmla="*/ 0 w 8034868"/>
              <a:gd name="connsiteY0" fmla="*/ 0 h 823198"/>
              <a:gd name="connsiteX1" fmla="*/ 8034868 w 8034868"/>
              <a:gd name="connsiteY1" fmla="*/ 0 h 823198"/>
              <a:gd name="connsiteX2" fmla="*/ 8034868 w 8034868"/>
              <a:gd name="connsiteY2" fmla="*/ 699653 h 823198"/>
              <a:gd name="connsiteX3" fmla="*/ 4164978 w 8034868"/>
              <a:gd name="connsiteY3" fmla="*/ 699653 h 823198"/>
              <a:gd name="connsiteX4" fmla="*/ 4041433 w 8034868"/>
              <a:gd name="connsiteY4" fmla="*/ 823198 h 823198"/>
              <a:gd name="connsiteX5" fmla="*/ 3917889 w 8034868"/>
              <a:gd name="connsiteY5" fmla="*/ 699653 h 823198"/>
              <a:gd name="connsiteX6" fmla="*/ 0 w 8034868"/>
              <a:gd name="connsiteY6" fmla="*/ 699653 h 82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4868" h="823198">
                <a:moveTo>
                  <a:pt x="0" y="0"/>
                </a:moveTo>
                <a:lnTo>
                  <a:pt x="8034868" y="0"/>
                </a:lnTo>
                <a:lnTo>
                  <a:pt x="8034868" y="699653"/>
                </a:lnTo>
                <a:lnTo>
                  <a:pt x="4164978" y="699653"/>
                </a:lnTo>
                <a:lnTo>
                  <a:pt x="4041433" y="823198"/>
                </a:lnTo>
                <a:lnTo>
                  <a:pt x="3917889" y="699653"/>
                </a:lnTo>
                <a:lnTo>
                  <a:pt x="0" y="699653"/>
                </a:lnTo>
                <a:close/>
              </a:path>
            </a:pathLst>
          </a:custGeom>
          <a:solidFill>
            <a:srgbClr val="00ADC6">
              <a:alpha val="80000"/>
            </a:srgbClr>
          </a:solidFill>
        </p:spPr>
        <p:txBody>
          <a:bodyPr wrap="square" lIns="91440" tIns="45720" rIns="91440" bIns="252000" anchor="ctr">
            <a:noAutofit/>
          </a:bodyPr>
          <a:lstStyle>
            <a:lvl1pPr marL="0" indent="0" algn="ctr">
              <a:spcBef>
                <a:spcPts val="0"/>
              </a:spcBef>
              <a:buNone/>
              <a:defRPr sz="1800">
                <a:latin typeface="+mj-lt"/>
              </a:defRPr>
            </a:lvl1pPr>
          </a:lstStyle>
          <a:p>
            <a:pPr lvl="0"/>
            <a:r>
              <a:rPr lang="nb-NO"/>
              <a:t>Klikk for å redigere tekststiler i malen</a:t>
            </a:r>
          </a:p>
        </p:txBody>
      </p:sp>
      <p:sp>
        <p:nvSpPr>
          <p:cNvPr id="36" name="Plassholder for tekst 35"/>
          <p:cNvSpPr>
            <a:spLocks noGrp="1"/>
          </p:cNvSpPr>
          <p:nvPr>
            <p:ph type="body" sz="quarter" idx="14" hasCustomPrompt="1"/>
          </p:nvPr>
        </p:nvSpPr>
        <p:spPr>
          <a:xfrm>
            <a:off x="2023550" y="3898662"/>
            <a:ext cx="1800000" cy="1782465"/>
          </a:xfrm>
          <a:prstGeom prst="rect">
            <a:avLst/>
          </a:prstGeom>
          <a:solidFill>
            <a:srgbClr val="00ADC6">
              <a:alpha val="20000"/>
            </a:srgbClr>
          </a:solidFill>
        </p:spPr>
        <p:txBody>
          <a:bodyPr lIns="91440" tIns="126000" rIns="91440" bIns="45720"/>
          <a:lstStyle>
            <a:lvl1pPr marL="0" indent="0" algn="ctr">
              <a:lnSpc>
                <a:spcPct val="110000"/>
              </a:lnSpc>
              <a:spcBef>
                <a:spcPts val="0"/>
              </a:spcBef>
              <a:buNone/>
              <a:defRPr sz="1400"/>
            </a:lvl1pPr>
            <a:lvl2pPr algn="ctr">
              <a:defRPr sz="1400"/>
            </a:lvl2pPr>
            <a:lvl3pPr algn="ctr">
              <a:defRPr sz="1400"/>
            </a:lvl3pPr>
            <a:lvl4pPr algn="ctr">
              <a:defRPr sz="1400"/>
            </a:lvl4pPr>
            <a:lvl5pPr algn="ctr">
              <a:defRPr sz="1400"/>
            </a:lvl5pPr>
          </a:lstStyle>
          <a:p>
            <a:pPr lvl="0"/>
            <a:r>
              <a:rPr lang="nb-NO" dirty="0"/>
              <a:t>Tekst</a:t>
            </a:r>
          </a:p>
        </p:txBody>
      </p:sp>
      <p:sp>
        <p:nvSpPr>
          <p:cNvPr id="2" name="Tittel 1"/>
          <p:cNvSpPr>
            <a:spLocks noGrp="1"/>
          </p:cNvSpPr>
          <p:nvPr>
            <p:ph type="title"/>
          </p:nvPr>
        </p:nvSpPr>
        <p:spPr/>
        <p:txBody>
          <a:bodyPr/>
          <a:lstStyle/>
          <a:p>
            <a:r>
              <a:rPr lang="nb-NO"/>
              <a:t>Klikk for å redigere tittelstil</a:t>
            </a:r>
            <a:endParaRPr lang="nb-NO" dirty="0"/>
          </a:p>
        </p:txBody>
      </p:sp>
      <p:sp>
        <p:nvSpPr>
          <p:cNvPr id="34" name="Plassholder for tekst 33"/>
          <p:cNvSpPr>
            <a:spLocks noGrp="1"/>
          </p:cNvSpPr>
          <p:nvPr>
            <p:ph type="body" sz="quarter" idx="13" hasCustomPrompt="1"/>
          </p:nvPr>
        </p:nvSpPr>
        <p:spPr>
          <a:xfrm>
            <a:off x="2032000" y="2853255"/>
            <a:ext cx="1800000" cy="809970"/>
          </a:xfrm>
          <a:custGeom>
            <a:avLst/>
            <a:gdLst>
              <a:gd name="connsiteX0" fmla="*/ 0 w 1800000"/>
              <a:gd name="connsiteY0" fmla="*/ 0 h 809970"/>
              <a:gd name="connsiteX1" fmla="*/ 1800000 w 1800000"/>
              <a:gd name="connsiteY1" fmla="*/ 0 h 809970"/>
              <a:gd name="connsiteX2" fmla="*/ 1800000 w 1800000"/>
              <a:gd name="connsiteY2" fmla="*/ 686633 h 809970"/>
              <a:gd name="connsiteX3" fmla="*/ 1032099 w 1800000"/>
              <a:gd name="connsiteY3" fmla="*/ 686633 h 809970"/>
              <a:gd name="connsiteX4" fmla="*/ 908762 w 1800000"/>
              <a:gd name="connsiteY4" fmla="*/ 809970 h 809970"/>
              <a:gd name="connsiteX5" fmla="*/ 785426 w 1800000"/>
              <a:gd name="connsiteY5" fmla="*/ 686633 h 809970"/>
              <a:gd name="connsiteX6" fmla="*/ 0 w 1800000"/>
              <a:gd name="connsiteY6" fmla="*/ 686633 h 80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809970">
                <a:moveTo>
                  <a:pt x="0" y="0"/>
                </a:moveTo>
                <a:lnTo>
                  <a:pt x="1800000" y="0"/>
                </a:lnTo>
                <a:lnTo>
                  <a:pt x="1800000" y="686633"/>
                </a:lnTo>
                <a:lnTo>
                  <a:pt x="1032099" y="686633"/>
                </a:lnTo>
                <a:lnTo>
                  <a:pt x="908762" y="809970"/>
                </a:lnTo>
                <a:lnTo>
                  <a:pt x="785426" y="686633"/>
                </a:lnTo>
                <a:lnTo>
                  <a:pt x="0" y="686633"/>
                </a:lnTo>
                <a:close/>
              </a:path>
            </a:pathLst>
          </a:custGeom>
          <a:solidFill>
            <a:srgbClr val="00ADC6">
              <a:alpha val="60000"/>
            </a:srgbClr>
          </a:solidFill>
        </p:spPr>
        <p:txBody>
          <a:bodyPr wrap="square" lIns="91440" tIns="45720" rIns="91440" bIns="266400" anchor="ctr">
            <a:noAutofit/>
          </a:bodyPr>
          <a:lstStyle>
            <a:lvl1pPr marL="0" indent="0" algn="ctr">
              <a:buNone/>
              <a:defRPr sz="1800">
                <a:latin typeface="+mj-lt"/>
              </a:defRPr>
            </a:lvl1pPr>
          </a:lstStyle>
          <a:p>
            <a:pPr lvl="0"/>
            <a:r>
              <a:rPr lang="nb-NO" dirty="0"/>
              <a:t>Tekst</a:t>
            </a:r>
          </a:p>
        </p:txBody>
      </p:sp>
      <p:sp>
        <p:nvSpPr>
          <p:cNvPr id="39" name="Plassholder for tekst 35"/>
          <p:cNvSpPr>
            <a:spLocks noGrp="1"/>
          </p:cNvSpPr>
          <p:nvPr>
            <p:ph type="body" sz="quarter" idx="15" hasCustomPrompt="1"/>
          </p:nvPr>
        </p:nvSpPr>
        <p:spPr>
          <a:xfrm>
            <a:off x="4106350" y="3898662"/>
            <a:ext cx="1800000" cy="1782465"/>
          </a:xfrm>
          <a:prstGeom prst="rect">
            <a:avLst/>
          </a:prstGeom>
          <a:solidFill>
            <a:srgbClr val="00ADC6">
              <a:alpha val="20000"/>
            </a:srgbClr>
          </a:solidFill>
        </p:spPr>
        <p:txBody>
          <a:bodyPr lIns="91440" tIns="126000" rIns="91440" bIns="45720"/>
          <a:lstStyle>
            <a:lvl1pPr marL="0" indent="0" algn="ctr">
              <a:lnSpc>
                <a:spcPct val="110000"/>
              </a:lnSpc>
              <a:spcBef>
                <a:spcPts val="0"/>
              </a:spcBef>
              <a:buNone/>
              <a:defRPr sz="1400"/>
            </a:lvl1pPr>
            <a:lvl2pPr algn="ctr">
              <a:defRPr sz="1400"/>
            </a:lvl2pPr>
            <a:lvl3pPr algn="ctr">
              <a:defRPr sz="1400"/>
            </a:lvl3pPr>
            <a:lvl4pPr algn="ctr">
              <a:defRPr sz="1400"/>
            </a:lvl4pPr>
            <a:lvl5pPr algn="ctr">
              <a:defRPr sz="1400"/>
            </a:lvl5pPr>
          </a:lstStyle>
          <a:p>
            <a:pPr lvl="0"/>
            <a:r>
              <a:rPr lang="nb-NO" dirty="0"/>
              <a:t>Tekst</a:t>
            </a:r>
          </a:p>
        </p:txBody>
      </p:sp>
      <p:sp>
        <p:nvSpPr>
          <p:cNvPr id="40" name="Plassholder for tekst 39"/>
          <p:cNvSpPr>
            <a:spLocks noGrp="1"/>
          </p:cNvSpPr>
          <p:nvPr>
            <p:ph type="body" sz="quarter" idx="16" hasCustomPrompt="1"/>
          </p:nvPr>
        </p:nvSpPr>
        <p:spPr>
          <a:xfrm>
            <a:off x="4114800" y="2853255"/>
            <a:ext cx="1800000" cy="809970"/>
          </a:xfrm>
          <a:custGeom>
            <a:avLst/>
            <a:gdLst>
              <a:gd name="connsiteX0" fmla="*/ 0 w 1800000"/>
              <a:gd name="connsiteY0" fmla="*/ 0 h 809970"/>
              <a:gd name="connsiteX1" fmla="*/ 1800000 w 1800000"/>
              <a:gd name="connsiteY1" fmla="*/ 0 h 809970"/>
              <a:gd name="connsiteX2" fmla="*/ 1800000 w 1800000"/>
              <a:gd name="connsiteY2" fmla="*/ 686633 h 809970"/>
              <a:gd name="connsiteX3" fmla="*/ 1032099 w 1800000"/>
              <a:gd name="connsiteY3" fmla="*/ 686633 h 809970"/>
              <a:gd name="connsiteX4" fmla="*/ 908762 w 1800000"/>
              <a:gd name="connsiteY4" fmla="*/ 809970 h 809970"/>
              <a:gd name="connsiteX5" fmla="*/ 785426 w 1800000"/>
              <a:gd name="connsiteY5" fmla="*/ 686633 h 809970"/>
              <a:gd name="connsiteX6" fmla="*/ 0 w 1800000"/>
              <a:gd name="connsiteY6" fmla="*/ 686633 h 80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809970">
                <a:moveTo>
                  <a:pt x="0" y="0"/>
                </a:moveTo>
                <a:lnTo>
                  <a:pt x="1800000" y="0"/>
                </a:lnTo>
                <a:lnTo>
                  <a:pt x="1800000" y="686633"/>
                </a:lnTo>
                <a:lnTo>
                  <a:pt x="1032099" y="686633"/>
                </a:lnTo>
                <a:lnTo>
                  <a:pt x="908762" y="809970"/>
                </a:lnTo>
                <a:lnTo>
                  <a:pt x="785426" y="686633"/>
                </a:lnTo>
                <a:lnTo>
                  <a:pt x="0" y="686633"/>
                </a:lnTo>
                <a:close/>
              </a:path>
            </a:pathLst>
          </a:custGeom>
          <a:solidFill>
            <a:srgbClr val="00ADC6">
              <a:alpha val="60000"/>
            </a:srgbClr>
          </a:solidFill>
        </p:spPr>
        <p:txBody>
          <a:bodyPr wrap="square" lIns="91440" tIns="45720" rIns="91440" bIns="266400" anchor="ctr">
            <a:noAutofit/>
          </a:bodyPr>
          <a:lstStyle>
            <a:lvl1pPr marL="0" indent="0" algn="ctr">
              <a:buNone/>
              <a:defRPr sz="1800">
                <a:latin typeface="+mj-lt"/>
              </a:defRPr>
            </a:lvl1pPr>
          </a:lstStyle>
          <a:p>
            <a:pPr lvl="0"/>
            <a:r>
              <a:rPr lang="nb-NO" dirty="0"/>
              <a:t>Tekst</a:t>
            </a:r>
          </a:p>
        </p:txBody>
      </p:sp>
      <p:sp>
        <p:nvSpPr>
          <p:cNvPr id="41" name="Plassholder for tekst 35"/>
          <p:cNvSpPr>
            <a:spLocks noGrp="1"/>
          </p:cNvSpPr>
          <p:nvPr>
            <p:ph type="body" sz="quarter" idx="17" hasCustomPrompt="1"/>
          </p:nvPr>
        </p:nvSpPr>
        <p:spPr>
          <a:xfrm>
            <a:off x="6167150" y="3898662"/>
            <a:ext cx="1800000" cy="1782465"/>
          </a:xfrm>
          <a:prstGeom prst="rect">
            <a:avLst/>
          </a:prstGeom>
          <a:solidFill>
            <a:srgbClr val="00ADC6">
              <a:alpha val="20000"/>
            </a:srgbClr>
          </a:solidFill>
        </p:spPr>
        <p:txBody>
          <a:bodyPr lIns="91440" tIns="126000" rIns="91440" bIns="45720"/>
          <a:lstStyle>
            <a:lvl1pPr marL="0" indent="0" algn="ctr">
              <a:lnSpc>
                <a:spcPct val="110000"/>
              </a:lnSpc>
              <a:spcBef>
                <a:spcPts val="0"/>
              </a:spcBef>
              <a:buNone/>
              <a:defRPr sz="1400"/>
            </a:lvl1pPr>
            <a:lvl2pPr algn="ctr">
              <a:defRPr sz="1400"/>
            </a:lvl2pPr>
            <a:lvl3pPr algn="ctr">
              <a:defRPr sz="1400"/>
            </a:lvl3pPr>
            <a:lvl4pPr algn="ctr">
              <a:defRPr sz="1400"/>
            </a:lvl4pPr>
            <a:lvl5pPr algn="ctr">
              <a:defRPr sz="1400"/>
            </a:lvl5pPr>
          </a:lstStyle>
          <a:p>
            <a:pPr lvl="0"/>
            <a:r>
              <a:rPr lang="nb-NO" dirty="0"/>
              <a:t>Tekst</a:t>
            </a:r>
          </a:p>
        </p:txBody>
      </p:sp>
      <p:sp>
        <p:nvSpPr>
          <p:cNvPr id="42" name="Plassholder for tekst 41"/>
          <p:cNvSpPr>
            <a:spLocks noGrp="1"/>
          </p:cNvSpPr>
          <p:nvPr>
            <p:ph type="body" sz="quarter" idx="18" hasCustomPrompt="1"/>
          </p:nvPr>
        </p:nvSpPr>
        <p:spPr>
          <a:xfrm>
            <a:off x="6175600" y="2853255"/>
            <a:ext cx="1800000" cy="809970"/>
          </a:xfrm>
          <a:custGeom>
            <a:avLst/>
            <a:gdLst>
              <a:gd name="connsiteX0" fmla="*/ 0 w 1800000"/>
              <a:gd name="connsiteY0" fmla="*/ 0 h 809970"/>
              <a:gd name="connsiteX1" fmla="*/ 1800000 w 1800000"/>
              <a:gd name="connsiteY1" fmla="*/ 0 h 809970"/>
              <a:gd name="connsiteX2" fmla="*/ 1800000 w 1800000"/>
              <a:gd name="connsiteY2" fmla="*/ 686633 h 809970"/>
              <a:gd name="connsiteX3" fmla="*/ 1032099 w 1800000"/>
              <a:gd name="connsiteY3" fmla="*/ 686633 h 809970"/>
              <a:gd name="connsiteX4" fmla="*/ 908762 w 1800000"/>
              <a:gd name="connsiteY4" fmla="*/ 809970 h 809970"/>
              <a:gd name="connsiteX5" fmla="*/ 785426 w 1800000"/>
              <a:gd name="connsiteY5" fmla="*/ 686633 h 809970"/>
              <a:gd name="connsiteX6" fmla="*/ 0 w 1800000"/>
              <a:gd name="connsiteY6" fmla="*/ 686633 h 80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809970">
                <a:moveTo>
                  <a:pt x="0" y="0"/>
                </a:moveTo>
                <a:lnTo>
                  <a:pt x="1800000" y="0"/>
                </a:lnTo>
                <a:lnTo>
                  <a:pt x="1800000" y="686633"/>
                </a:lnTo>
                <a:lnTo>
                  <a:pt x="1032099" y="686633"/>
                </a:lnTo>
                <a:lnTo>
                  <a:pt x="908762" y="809970"/>
                </a:lnTo>
                <a:lnTo>
                  <a:pt x="785426" y="686633"/>
                </a:lnTo>
                <a:lnTo>
                  <a:pt x="0" y="686633"/>
                </a:lnTo>
                <a:close/>
              </a:path>
            </a:pathLst>
          </a:custGeom>
          <a:solidFill>
            <a:srgbClr val="00ADC6">
              <a:alpha val="60000"/>
            </a:srgbClr>
          </a:solidFill>
        </p:spPr>
        <p:txBody>
          <a:bodyPr wrap="square" lIns="91440" tIns="45720" rIns="91440" bIns="266400" anchor="ctr">
            <a:noAutofit/>
          </a:bodyPr>
          <a:lstStyle>
            <a:lvl1pPr marL="0" indent="0" algn="ctr">
              <a:buNone/>
              <a:defRPr sz="1800">
                <a:latin typeface="+mj-lt"/>
              </a:defRPr>
            </a:lvl1pPr>
          </a:lstStyle>
          <a:p>
            <a:pPr lvl="0"/>
            <a:r>
              <a:rPr lang="nb-NO" dirty="0"/>
              <a:t>Tekst</a:t>
            </a:r>
          </a:p>
        </p:txBody>
      </p:sp>
      <p:sp>
        <p:nvSpPr>
          <p:cNvPr id="43" name="Plassholder for tekst 35"/>
          <p:cNvSpPr>
            <a:spLocks noGrp="1"/>
          </p:cNvSpPr>
          <p:nvPr>
            <p:ph type="body" sz="quarter" idx="19" hasCustomPrompt="1"/>
          </p:nvPr>
        </p:nvSpPr>
        <p:spPr>
          <a:xfrm>
            <a:off x="8249950" y="3898662"/>
            <a:ext cx="1800000" cy="1782465"/>
          </a:xfrm>
          <a:prstGeom prst="rect">
            <a:avLst/>
          </a:prstGeom>
          <a:solidFill>
            <a:srgbClr val="00ADC6">
              <a:alpha val="20000"/>
            </a:srgbClr>
          </a:solidFill>
        </p:spPr>
        <p:txBody>
          <a:bodyPr lIns="91440" tIns="126000" rIns="91440" bIns="45720"/>
          <a:lstStyle>
            <a:lvl1pPr marL="0" indent="0" algn="ctr">
              <a:lnSpc>
                <a:spcPct val="110000"/>
              </a:lnSpc>
              <a:spcBef>
                <a:spcPts val="0"/>
              </a:spcBef>
              <a:buNone/>
              <a:defRPr sz="1400"/>
            </a:lvl1pPr>
            <a:lvl2pPr algn="ctr">
              <a:defRPr sz="1400"/>
            </a:lvl2pPr>
            <a:lvl3pPr algn="ctr">
              <a:defRPr sz="1400"/>
            </a:lvl3pPr>
            <a:lvl4pPr algn="ctr">
              <a:defRPr sz="1400"/>
            </a:lvl4pPr>
            <a:lvl5pPr algn="ctr">
              <a:defRPr sz="1400"/>
            </a:lvl5pPr>
          </a:lstStyle>
          <a:p>
            <a:pPr lvl="0"/>
            <a:r>
              <a:rPr lang="nb-NO" dirty="0"/>
              <a:t>Tekst</a:t>
            </a:r>
          </a:p>
        </p:txBody>
      </p:sp>
      <p:sp>
        <p:nvSpPr>
          <p:cNvPr id="44" name="Plassholder for tekst 43"/>
          <p:cNvSpPr>
            <a:spLocks noGrp="1"/>
          </p:cNvSpPr>
          <p:nvPr>
            <p:ph type="body" sz="quarter" idx="20" hasCustomPrompt="1"/>
          </p:nvPr>
        </p:nvSpPr>
        <p:spPr>
          <a:xfrm>
            <a:off x="8258400" y="2853255"/>
            <a:ext cx="1800000" cy="809970"/>
          </a:xfrm>
          <a:custGeom>
            <a:avLst/>
            <a:gdLst>
              <a:gd name="connsiteX0" fmla="*/ 0 w 1800000"/>
              <a:gd name="connsiteY0" fmla="*/ 0 h 809970"/>
              <a:gd name="connsiteX1" fmla="*/ 1800000 w 1800000"/>
              <a:gd name="connsiteY1" fmla="*/ 0 h 809970"/>
              <a:gd name="connsiteX2" fmla="*/ 1800000 w 1800000"/>
              <a:gd name="connsiteY2" fmla="*/ 686633 h 809970"/>
              <a:gd name="connsiteX3" fmla="*/ 1032099 w 1800000"/>
              <a:gd name="connsiteY3" fmla="*/ 686633 h 809970"/>
              <a:gd name="connsiteX4" fmla="*/ 908762 w 1800000"/>
              <a:gd name="connsiteY4" fmla="*/ 809970 h 809970"/>
              <a:gd name="connsiteX5" fmla="*/ 785426 w 1800000"/>
              <a:gd name="connsiteY5" fmla="*/ 686633 h 809970"/>
              <a:gd name="connsiteX6" fmla="*/ 0 w 1800000"/>
              <a:gd name="connsiteY6" fmla="*/ 686633 h 80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809970">
                <a:moveTo>
                  <a:pt x="0" y="0"/>
                </a:moveTo>
                <a:lnTo>
                  <a:pt x="1800000" y="0"/>
                </a:lnTo>
                <a:lnTo>
                  <a:pt x="1800000" y="686633"/>
                </a:lnTo>
                <a:lnTo>
                  <a:pt x="1032099" y="686633"/>
                </a:lnTo>
                <a:lnTo>
                  <a:pt x="908762" y="809970"/>
                </a:lnTo>
                <a:lnTo>
                  <a:pt x="785426" y="686633"/>
                </a:lnTo>
                <a:lnTo>
                  <a:pt x="0" y="686633"/>
                </a:lnTo>
                <a:close/>
              </a:path>
            </a:pathLst>
          </a:custGeom>
          <a:solidFill>
            <a:srgbClr val="00ADC6">
              <a:alpha val="60000"/>
            </a:srgbClr>
          </a:solidFill>
        </p:spPr>
        <p:txBody>
          <a:bodyPr wrap="square" lIns="91440" tIns="45720" rIns="91440" bIns="266400" anchor="ctr">
            <a:noAutofit/>
          </a:bodyPr>
          <a:lstStyle>
            <a:lvl1pPr marL="0" indent="0" algn="ctr">
              <a:buNone/>
              <a:defRPr sz="1800">
                <a:latin typeface="+mj-lt"/>
              </a:defRPr>
            </a:lvl1pPr>
          </a:lstStyle>
          <a:p>
            <a:pPr lvl="0"/>
            <a:r>
              <a:rPr lang="nb-NO" dirty="0"/>
              <a:t>Tekst</a:t>
            </a:r>
          </a:p>
        </p:txBody>
      </p:sp>
      <p:sp>
        <p:nvSpPr>
          <p:cNvPr id="15" name="Plassholder for lysbildenummer 3"/>
          <p:cNvSpPr>
            <a:spLocks noGrp="1"/>
          </p:cNvSpPr>
          <p:nvPr>
            <p:ph type="sldNum" sz="quarter" idx="11"/>
          </p:nvPr>
        </p:nvSpPr>
        <p:spPr>
          <a:xfrm>
            <a:off x="267495" y="6393409"/>
            <a:ext cx="224625" cy="184666"/>
          </a:xfrm>
        </p:spPr>
        <p:txBody>
          <a:bodyPr/>
          <a:lstStyle/>
          <a:p>
            <a:fld id="{2B94EE6C-EF8F-4AED-9DB7-C79B15755E22}" type="slidenum">
              <a:rPr lang="nb-NO" smtClean="0"/>
              <a:pPr/>
              <a:t>‹#›</a:t>
            </a:fld>
            <a:endParaRPr lang="nb-NO" dirty="0"/>
          </a:p>
        </p:txBody>
      </p:sp>
    </p:spTree>
    <p:extLst>
      <p:ext uri="{BB962C8B-B14F-4D97-AF65-F5344CB8AC3E}">
        <p14:creationId xmlns:p14="http://schemas.microsoft.com/office/powerpoint/2010/main" val="1895287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kside">
    <p:spTree>
      <p:nvGrpSpPr>
        <p:cNvPr id="1" name=""/>
        <p:cNvGrpSpPr/>
        <p:nvPr/>
      </p:nvGrpSpPr>
      <p:grpSpPr>
        <a:xfrm>
          <a:off x="0" y="0"/>
          <a:ext cx="0" cy="0"/>
          <a:chOff x="0" y="0"/>
          <a:chExt cx="0" cy="0"/>
        </a:xfrm>
      </p:grpSpPr>
      <p:sp>
        <p:nvSpPr>
          <p:cNvPr id="6" name="Rektangel 5"/>
          <p:cNvSpPr/>
          <p:nvPr userDrawn="1"/>
        </p:nvSpPr>
        <p:spPr>
          <a:xfrm flipH="1">
            <a:off x="1" y="0"/>
            <a:ext cx="12191999" cy="6858000"/>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dirty="0"/>
          </a:p>
        </p:txBody>
      </p:sp>
      <p:sp>
        <p:nvSpPr>
          <p:cNvPr id="8" name="Tittel 1"/>
          <p:cNvSpPr txBox="1">
            <a:spLocks/>
          </p:cNvSpPr>
          <p:nvPr userDrawn="1"/>
        </p:nvSpPr>
        <p:spPr>
          <a:xfrm>
            <a:off x="0" y="3823498"/>
            <a:ext cx="12192000" cy="1019436"/>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nb-NO" sz="3000" b="1" dirty="0">
                <a:solidFill>
                  <a:schemeClr val="bg1"/>
                </a:solidFill>
                <a:latin typeface="Calibri"/>
                <a:cs typeface="Calibri"/>
              </a:rPr>
              <a:t>Sjekk </a:t>
            </a:r>
            <a:r>
              <a:rPr lang="nb-NO" sz="3000" b="1" dirty="0" err="1">
                <a:solidFill>
                  <a:schemeClr val="bg1"/>
                </a:solidFill>
                <a:latin typeface="Calibri"/>
                <a:cs typeface="Calibri"/>
              </a:rPr>
              <a:t>forbrukerradet.no</a:t>
            </a:r>
            <a:endParaRPr lang="nb-NO" sz="3000" dirty="0">
              <a:solidFill>
                <a:schemeClr val="bg1"/>
              </a:solidFill>
              <a:latin typeface="Calibri Light"/>
              <a:cs typeface="Calibri Light"/>
            </a:endParaRPr>
          </a:p>
          <a:p>
            <a:pPr algn="ctr">
              <a:lnSpc>
                <a:spcPct val="110000"/>
              </a:lnSpc>
            </a:pPr>
            <a:endParaRPr lang="nb-NO" sz="4000" dirty="0">
              <a:solidFill>
                <a:schemeClr val="bg1"/>
              </a:solidFill>
              <a:latin typeface="ClanOT-Book"/>
              <a:cs typeface="ClanOT-Book"/>
            </a:endParaRPr>
          </a:p>
        </p:txBody>
      </p:sp>
      <p:pic>
        <p:nvPicPr>
          <p:cNvPr id="11" name="Bilde 10">
            <a:extLst>
              <a:ext uri="{FF2B5EF4-FFF2-40B4-BE49-F238E27FC236}">
                <a16:creationId xmlns:a16="http://schemas.microsoft.com/office/drawing/2014/main" id="{D21DFF8B-1462-C349-B731-6D458EE469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41204" y="1691498"/>
            <a:ext cx="1938171" cy="1938171"/>
          </a:xfrm>
          <a:prstGeom prst="rect">
            <a:avLst/>
          </a:prstGeom>
        </p:spPr>
      </p:pic>
    </p:spTree>
    <p:extLst>
      <p:ext uri="{BB962C8B-B14F-4D97-AF65-F5344CB8AC3E}">
        <p14:creationId xmlns:p14="http://schemas.microsoft.com/office/powerpoint/2010/main" val="3139965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gram vertikalt delt">
    <p:spTree>
      <p:nvGrpSpPr>
        <p:cNvPr id="1" name=""/>
        <p:cNvGrpSpPr/>
        <p:nvPr/>
      </p:nvGrpSpPr>
      <p:grpSpPr>
        <a:xfrm>
          <a:off x="0" y="0"/>
          <a:ext cx="0" cy="0"/>
          <a:chOff x="0" y="0"/>
          <a:chExt cx="0" cy="0"/>
        </a:xfrm>
      </p:grpSpPr>
      <p:sp>
        <p:nvSpPr>
          <p:cNvPr id="4" name="Plassholder for lysbildenummer 3"/>
          <p:cNvSpPr>
            <a:spLocks noGrp="1"/>
          </p:cNvSpPr>
          <p:nvPr>
            <p:ph type="sldNum" sz="quarter" idx="11"/>
          </p:nvPr>
        </p:nvSpPr>
        <p:spPr/>
        <p:txBody>
          <a:bodyPr/>
          <a:lstStyle/>
          <a:p>
            <a:fld id="{2B94EE6C-EF8F-4AED-9DB7-C79B15755E22}" type="slidenum">
              <a:rPr lang="nb-NO" smtClean="0"/>
              <a:pPr/>
              <a:t>‹#›</a:t>
            </a:fld>
            <a:endParaRPr lang="nb-NO" dirty="0"/>
          </a:p>
        </p:txBody>
      </p:sp>
      <p:sp>
        <p:nvSpPr>
          <p:cNvPr id="8" name="Plassholder for diagram 4">
            <a:extLst>
              <a:ext uri="{FF2B5EF4-FFF2-40B4-BE49-F238E27FC236}">
                <a16:creationId xmlns:a16="http://schemas.microsoft.com/office/drawing/2014/main" id="{45753B3D-D027-8A48-A90F-2A79942C0B07}"/>
              </a:ext>
            </a:extLst>
          </p:cNvPr>
          <p:cNvSpPr>
            <a:spLocks noGrp="1"/>
          </p:cNvSpPr>
          <p:nvPr>
            <p:ph type="chart" sz="quarter" idx="15"/>
          </p:nvPr>
        </p:nvSpPr>
        <p:spPr>
          <a:xfrm>
            <a:off x="275574" y="1088571"/>
            <a:ext cx="5824602" cy="4920174"/>
          </a:xfrm>
          <a:prstGeom prst="rect">
            <a:avLst/>
          </a:prstGeom>
        </p:spPr>
        <p:txBody>
          <a:bodyPr/>
          <a:lstStyle/>
          <a:p>
            <a:r>
              <a:rPr lang="nb-NO"/>
              <a:t>Klikk ikonet for å legge til et diagram</a:t>
            </a:r>
          </a:p>
        </p:txBody>
      </p:sp>
      <p:sp>
        <p:nvSpPr>
          <p:cNvPr id="14" name="Plassholder for tekst 13">
            <a:extLst>
              <a:ext uri="{FF2B5EF4-FFF2-40B4-BE49-F238E27FC236}">
                <a16:creationId xmlns:a16="http://schemas.microsoft.com/office/drawing/2014/main" id="{9065601D-DD80-9748-867E-904E5918C1AD}"/>
              </a:ext>
            </a:extLst>
          </p:cNvPr>
          <p:cNvSpPr>
            <a:spLocks noGrp="1"/>
          </p:cNvSpPr>
          <p:nvPr>
            <p:ph type="body" sz="quarter" idx="18" hasCustomPrompt="1"/>
          </p:nvPr>
        </p:nvSpPr>
        <p:spPr>
          <a:xfrm>
            <a:off x="6275538" y="1088571"/>
            <a:ext cx="5674292" cy="4920174"/>
          </a:xfrm>
        </p:spPr>
        <p:txBody>
          <a:bodyPr anchor="ctr" anchorCtr="0">
            <a:normAutofit/>
          </a:bodyPr>
          <a:lstStyle>
            <a:lvl1pPr marL="0" indent="0">
              <a:buNone/>
              <a:defRPr sz="2400" b="1">
                <a:latin typeface="+mj-lt"/>
              </a:defRPr>
            </a:lvl1pPr>
          </a:lstStyle>
          <a:p>
            <a:pPr lvl="0"/>
            <a:r>
              <a:rPr lang="nb-NO" dirty="0"/>
              <a:t>Hovedfunn</a:t>
            </a:r>
          </a:p>
        </p:txBody>
      </p:sp>
      <p:sp>
        <p:nvSpPr>
          <p:cNvPr id="9" name="Tittel 1">
            <a:extLst>
              <a:ext uri="{FF2B5EF4-FFF2-40B4-BE49-F238E27FC236}">
                <a16:creationId xmlns:a16="http://schemas.microsoft.com/office/drawing/2014/main" id="{433F9585-B508-454A-88DD-BA40320F61DD}"/>
              </a:ext>
            </a:extLst>
          </p:cNvPr>
          <p:cNvSpPr>
            <a:spLocks noGrp="1"/>
          </p:cNvSpPr>
          <p:nvPr>
            <p:ph type="title" hasCustomPrompt="1"/>
          </p:nvPr>
        </p:nvSpPr>
        <p:spPr>
          <a:xfrm>
            <a:off x="275574" y="162881"/>
            <a:ext cx="11660362" cy="789097"/>
          </a:xfrm>
          <a:prstGeom prst="rect">
            <a:avLst/>
          </a:prstGeom>
        </p:spPr>
        <p:txBody>
          <a:bodyPr>
            <a:normAutofit/>
          </a:bodyPr>
          <a:lstStyle>
            <a:lvl1pPr>
              <a:defRPr sz="2200" b="0">
                <a:latin typeface="+mn-lt"/>
              </a:defRPr>
            </a:lvl1pPr>
          </a:lstStyle>
          <a:p>
            <a:r>
              <a:rPr lang="nb-NO" dirty="0"/>
              <a:t>Spørsmål</a:t>
            </a:r>
          </a:p>
        </p:txBody>
      </p:sp>
      <p:sp>
        <p:nvSpPr>
          <p:cNvPr id="10" name="Plassholder for tekst 6">
            <a:extLst>
              <a:ext uri="{FF2B5EF4-FFF2-40B4-BE49-F238E27FC236}">
                <a16:creationId xmlns:a16="http://schemas.microsoft.com/office/drawing/2014/main" id="{F59467F2-9C65-944C-8FF6-572DC6781F09}"/>
              </a:ext>
            </a:extLst>
          </p:cNvPr>
          <p:cNvSpPr>
            <a:spLocks noGrp="1"/>
          </p:cNvSpPr>
          <p:nvPr>
            <p:ph type="body" sz="quarter" idx="16" hasCustomPrompt="1"/>
          </p:nvPr>
        </p:nvSpPr>
        <p:spPr>
          <a:xfrm>
            <a:off x="263047" y="6056919"/>
            <a:ext cx="11674257" cy="288316"/>
          </a:xfrm>
          <a:prstGeom prst="rect">
            <a:avLst/>
          </a:prstGeom>
        </p:spPr>
        <p:txBody>
          <a:bodyPr anchor="b" anchorCtr="0">
            <a:normAutofit/>
          </a:bodyPr>
          <a:lstStyle>
            <a:lvl1pPr marL="0" indent="0">
              <a:buNone/>
              <a:defRPr sz="1400" i="1"/>
            </a:lvl1pPr>
            <a:lvl2pPr>
              <a:defRPr sz="2400"/>
            </a:lvl2pPr>
            <a:lvl3pPr>
              <a:defRPr sz="2400"/>
            </a:lvl3pPr>
            <a:lvl4pPr>
              <a:defRPr sz="2400"/>
            </a:lvl4pPr>
            <a:lvl5pPr>
              <a:defRPr sz="2400"/>
            </a:lvl5pPr>
          </a:lstStyle>
          <a:p>
            <a:pPr lvl="0"/>
            <a:r>
              <a:rPr lang="nb-NO" dirty="0"/>
              <a:t>Antall intervju</a:t>
            </a:r>
          </a:p>
        </p:txBody>
      </p:sp>
    </p:spTree>
    <p:extLst>
      <p:ext uri="{BB962C8B-B14F-4D97-AF65-F5344CB8AC3E}">
        <p14:creationId xmlns:p14="http://schemas.microsoft.com/office/powerpoint/2010/main" val="739454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778213" y="4932733"/>
            <a:ext cx="10363200" cy="338554"/>
          </a:xfrm>
          <a:prstGeom prst="rect">
            <a:avLst/>
          </a:prstGeom>
        </p:spPr>
        <p:txBody>
          <a:bodyPr lIns="0" tIns="0" rIns="0" bIns="0">
            <a:sp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2" name="Tittel 1"/>
          <p:cNvSpPr>
            <a:spLocks noGrp="1"/>
          </p:cNvSpPr>
          <p:nvPr>
            <p:ph type="ctrTitle"/>
          </p:nvPr>
        </p:nvSpPr>
        <p:spPr>
          <a:xfrm>
            <a:off x="778213" y="4212354"/>
            <a:ext cx="10363200" cy="609398"/>
          </a:xfrm>
          <a:prstGeom prst="rect">
            <a:avLst/>
          </a:prstGeom>
        </p:spPr>
        <p:txBody>
          <a:bodyPr lIns="0" tIns="0" rIns="0" bIns="0">
            <a:spAutoFit/>
          </a:bodyPr>
          <a:lstStyle>
            <a:lvl1pPr algn="l">
              <a:defRPr sz="3600" b="1"/>
            </a:lvl1pPr>
          </a:lstStyle>
          <a:p>
            <a:r>
              <a:rPr lang="nb-NO"/>
              <a:t>Klikk for å redigere tittelstil</a:t>
            </a:r>
            <a:endParaRPr lang="nb-NO" dirty="0"/>
          </a:p>
        </p:txBody>
      </p:sp>
      <p:pic>
        <p:nvPicPr>
          <p:cNvPr id="7" name="Bil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2179" y="5757128"/>
            <a:ext cx="2369447" cy="514182"/>
          </a:xfrm>
          <a:prstGeom prst="rect">
            <a:avLst/>
          </a:prstGeom>
        </p:spPr>
      </p:pic>
      <p:sp>
        <p:nvSpPr>
          <p:cNvPr id="11" name="Plassholder for bilde 10"/>
          <p:cNvSpPr>
            <a:spLocks noGrp="1"/>
          </p:cNvSpPr>
          <p:nvPr>
            <p:ph type="pic" sz="quarter" idx="11"/>
          </p:nvPr>
        </p:nvSpPr>
        <p:spPr>
          <a:xfrm>
            <a:off x="0" y="0"/>
            <a:ext cx="12192000" cy="3955188"/>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lIns="91440" tIns="45720" rIns="91440" bIns="45720"/>
          <a:lstStyle/>
          <a:p>
            <a:r>
              <a:rPr lang="nb-NO"/>
              <a:t>Klikk på ikonet for å legge til et bilde</a:t>
            </a:r>
            <a:endParaRPr lang="nb-NO" dirty="0"/>
          </a:p>
        </p:txBody>
      </p:sp>
    </p:spTree>
    <p:extLst>
      <p:ext uri="{BB962C8B-B14F-4D97-AF65-F5344CB8AC3E}">
        <p14:creationId xmlns:p14="http://schemas.microsoft.com/office/powerpoint/2010/main" val="351600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4" name="Plassholder for lysbildenummer 3"/>
          <p:cNvSpPr>
            <a:spLocks noGrp="1"/>
          </p:cNvSpPr>
          <p:nvPr>
            <p:ph type="sldNum" sz="quarter" idx="11"/>
          </p:nvPr>
        </p:nvSpPr>
        <p:spPr/>
        <p:txBody>
          <a:bodyPr/>
          <a:lstStyle/>
          <a:p>
            <a:fld id="{2B94EE6C-EF8F-4AED-9DB7-C79B15755E22}" type="slidenum">
              <a:rPr lang="nb-NO" smtClean="0"/>
              <a:pPr/>
              <a:t>‹#›</a:t>
            </a:fld>
            <a:endParaRPr lang="nb-NO" dirty="0"/>
          </a:p>
        </p:txBody>
      </p:sp>
      <p:sp>
        <p:nvSpPr>
          <p:cNvPr id="8" name="Plassholder for innhold 7"/>
          <p:cNvSpPr>
            <a:spLocks noGrp="1"/>
          </p:cNvSpPr>
          <p:nvPr>
            <p:ph sz="quarter" idx="14"/>
          </p:nvPr>
        </p:nvSpPr>
        <p:spPr>
          <a:xfrm>
            <a:off x="275573" y="1600203"/>
            <a:ext cx="11674257" cy="4525963"/>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Tittel 1">
            <a:extLst>
              <a:ext uri="{FF2B5EF4-FFF2-40B4-BE49-F238E27FC236}">
                <a16:creationId xmlns:a16="http://schemas.microsoft.com/office/drawing/2014/main" id="{4909079F-AEC3-B844-B291-F79C21EBF96E}"/>
              </a:ext>
            </a:extLst>
          </p:cNvPr>
          <p:cNvSpPr>
            <a:spLocks noGrp="1"/>
          </p:cNvSpPr>
          <p:nvPr>
            <p:ph type="title"/>
          </p:nvPr>
        </p:nvSpPr>
        <p:spPr>
          <a:xfrm>
            <a:off x="275573" y="312231"/>
            <a:ext cx="11674257" cy="1190892"/>
          </a:xfrm>
          <a:prstGeom prst="rect">
            <a:avLst/>
          </a:prstGeom>
        </p:spPr>
        <p:txBody>
          <a:bodyPr/>
          <a:lstStyle/>
          <a:p>
            <a:r>
              <a:rPr lang="nb-NO"/>
              <a:t>Klikk for å redigere tittelstil</a:t>
            </a:r>
            <a:endParaRPr lang="nb-NO" dirty="0"/>
          </a:p>
        </p:txBody>
      </p:sp>
    </p:spTree>
    <p:extLst>
      <p:ext uri="{BB962C8B-B14F-4D97-AF65-F5344CB8AC3E}">
        <p14:creationId xmlns:p14="http://schemas.microsoft.com/office/powerpoint/2010/main" val="3353560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blått langt felt">
    <p:spTree>
      <p:nvGrpSpPr>
        <p:cNvPr id="1" name=""/>
        <p:cNvGrpSpPr/>
        <p:nvPr/>
      </p:nvGrpSpPr>
      <p:grpSpPr>
        <a:xfrm>
          <a:off x="0" y="0"/>
          <a:ext cx="0" cy="0"/>
          <a:chOff x="0" y="0"/>
          <a:chExt cx="0" cy="0"/>
        </a:xfrm>
      </p:grpSpPr>
      <p:sp>
        <p:nvSpPr>
          <p:cNvPr id="9" name="Plassholder for innhold 8"/>
          <p:cNvSpPr>
            <a:spLocks noGrp="1"/>
          </p:cNvSpPr>
          <p:nvPr>
            <p:ph idx="1"/>
          </p:nvPr>
        </p:nvSpPr>
        <p:spPr>
          <a:xfrm>
            <a:off x="267495" y="2459744"/>
            <a:ext cx="11670503" cy="3623732"/>
          </a:xfrm>
          <a:custGeom>
            <a:avLst/>
            <a:gdLst>
              <a:gd name="connsiteX0" fmla="*/ 0 w 11670503"/>
              <a:gd name="connsiteY0" fmla="*/ 0 h 3623732"/>
              <a:gd name="connsiteX1" fmla="*/ 5468402 w 11670503"/>
              <a:gd name="connsiteY1" fmla="*/ 0 h 3623732"/>
              <a:gd name="connsiteX2" fmla="*/ 5836707 w 11670503"/>
              <a:gd name="connsiteY2" fmla="*/ 368305 h 3623732"/>
              <a:gd name="connsiteX3" fmla="*/ 6205012 w 11670503"/>
              <a:gd name="connsiteY3" fmla="*/ 0 h 3623732"/>
              <a:gd name="connsiteX4" fmla="*/ 11670503 w 11670503"/>
              <a:gd name="connsiteY4" fmla="*/ 0 h 3623732"/>
              <a:gd name="connsiteX5" fmla="*/ 11670503 w 11670503"/>
              <a:gd name="connsiteY5" fmla="*/ 3623732 h 3623732"/>
              <a:gd name="connsiteX6" fmla="*/ 0 w 11670503"/>
              <a:gd name="connsiteY6" fmla="*/ 3623732 h 362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70503" h="3623732">
                <a:moveTo>
                  <a:pt x="0" y="0"/>
                </a:moveTo>
                <a:lnTo>
                  <a:pt x="5468402" y="0"/>
                </a:lnTo>
                <a:lnTo>
                  <a:pt x="5836707" y="368305"/>
                </a:lnTo>
                <a:lnTo>
                  <a:pt x="6205012" y="0"/>
                </a:lnTo>
                <a:lnTo>
                  <a:pt x="11670503" y="0"/>
                </a:lnTo>
                <a:lnTo>
                  <a:pt x="11670503" y="3623732"/>
                </a:lnTo>
                <a:lnTo>
                  <a:pt x="0" y="3623732"/>
                </a:lnTo>
                <a:close/>
              </a:path>
            </a:pathLst>
          </a:custGeom>
          <a:solidFill>
            <a:schemeClr val="accent1">
              <a:alpha val="40000"/>
            </a:schemeClr>
          </a:solidFill>
        </p:spPr>
        <p:txBody>
          <a:bodyPr wrap="square" lIns="540000" tIns="720000" rIns="720000" bIns="180000">
            <a:noAutofit/>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p:txBody>
          <a:bodyPr/>
          <a:lstStyle/>
          <a:p>
            <a:fld id="{2B94EE6C-EF8F-4AED-9DB7-C79B15755E22}" type="slidenum">
              <a:rPr lang="nb-NO" smtClean="0"/>
              <a:t>‹#›</a:t>
            </a:fld>
            <a:endParaRPr lang="nb-NO" dirty="0"/>
          </a:p>
        </p:txBody>
      </p:sp>
      <p:sp>
        <p:nvSpPr>
          <p:cNvPr id="8" name="Tittel 1">
            <a:extLst>
              <a:ext uri="{FF2B5EF4-FFF2-40B4-BE49-F238E27FC236}">
                <a16:creationId xmlns:a16="http://schemas.microsoft.com/office/drawing/2014/main" id="{3AFA089B-4290-F743-9345-490204D34532}"/>
              </a:ext>
            </a:extLst>
          </p:cNvPr>
          <p:cNvSpPr>
            <a:spLocks noGrp="1"/>
          </p:cNvSpPr>
          <p:nvPr>
            <p:ph type="title"/>
          </p:nvPr>
        </p:nvSpPr>
        <p:spPr>
          <a:xfrm>
            <a:off x="275573" y="312231"/>
            <a:ext cx="11674257" cy="1190892"/>
          </a:xfrm>
          <a:prstGeom prst="rect">
            <a:avLst/>
          </a:prstGeom>
        </p:spPr>
        <p:txBody>
          <a:bodyPr/>
          <a:lstStyle/>
          <a:p>
            <a:r>
              <a:rPr lang="nb-NO"/>
              <a:t>Klikk for å redigere tittelstil</a:t>
            </a:r>
            <a:endParaRPr lang="nb-NO" dirty="0"/>
          </a:p>
        </p:txBody>
      </p:sp>
    </p:spTree>
    <p:extLst>
      <p:ext uri="{BB962C8B-B14F-4D97-AF65-F5344CB8AC3E}">
        <p14:creationId xmlns:p14="http://schemas.microsoft.com/office/powerpoint/2010/main" val="1185996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og blått halvt felt">
    <p:spTree>
      <p:nvGrpSpPr>
        <p:cNvPr id="1" name=""/>
        <p:cNvGrpSpPr/>
        <p:nvPr/>
      </p:nvGrpSpPr>
      <p:grpSpPr>
        <a:xfrm>
          <a:off x="0" y="0"/>
          <a:ext cx="0" cy="0"/>
          <a:chOff x="0" y="0"/>
          <a:chExt cx="0" cy="0"/>
        </a:xfrm>
      </p:grpSpPr>
      <p:sp>
        <p:nvSpPr>
          <p:cNvPr id="11" name="Plassholder for tekst 10"/>
          <p:cNvSpPr>
            <a:spLocks noGrp="1"/>
          </p:cNvSpPr>
          <p:nvPr>
            <p:ph type="body" idx="12"/>
          </p:nvPr>
        </p:nvSpPr>
        <p:spPr>
          <a:xfrm>
            <a:off x="6104466" y="269984"/>
            <a:ext cx="5833532" cy="5832000"/>
          </a:xfrm>
          <a:custGeom>
            <a:avLst/>
            <a:gdLst>
              <a:gd name="connsiteX0" fmla="*/ 0 w 5833532"/>
              <a:gd name="connsiteY0" fmla="*/ 0 h 5832000"/>
              <a:gd name="connsiteX1" fmla="*/ 5833532 w 5833532"/>
              <a:gd name="connsiteY1" fmla="*/ 0 h 5832000"/>
              <a:gd name="connsiteX2" fmla="*/ 5833532 w 5833532"/>
              <a:gd name="connsiteY2" fmla="*/ 5832000 h 5832000"/>
              <a:gd name="connsiteX3" fmla="*/ 0 w 5833532"/>
              <a:gd name="connsiteY3" fmla="*/ 5832000 h 5832000"/>
              <a:gd name="connsiteX4" fmla="*/ 0 w 5833532"/>
              <a:gd name="connsiteY4" fmla="*/ 3307186 h 5832000"/>
              <a:gd name="connsiteX5" fmla="*/ 4 w 5833532"/>
              <a:gd name="connsiteY5" fmla="*/ 3307189 h 5832000"/>
              <a:gd name="connsiteX6" fmla="*/ 378888 w 5833532"/>
              <a:gd name="connsiteY6" fmla="*/ 2928305 h 5832000"/>
              <a:gd name="connsiteX7" fmla="*/ 5 w 5833532"/>
              <a:gd name="connsiteY7" fmla="*/ 2549422 h 5832000"/>
              <a:gd name="connsiteX8" fmla="*/ 0 w 5833532"/>
              <a:gd name="connsiteY8" fmla="*/ 2549426 h 58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3532" h="5832000">
                <a:moveTo>
                  <a:pt x="0" y="0"/>
                </a:moveTo>
                <a:lnTo>
                  <a:pt x="5833532" y="0"/>
                </a:lnTo>
                <a:lnTo>
                  <a:pt x="5833532" y="5832000"/>
                </a:lnTo>
                <a:lnTo>
                  <a:pt x="0" y="5832000"/>
                </a:lnTo>
                <a:lnTo>
                  <a:pt x="0" y="3307186"/>
                </a:lnTo>
                <a:lnTo>
                  <a:pt x="4" y="3307189"/>
                </a:lnTo>
                <a:lnTo>
                  <a:pt x="378888" y="2928305"/>
                </a:lnTo>
                <a:lnTo>
                  <a:pt x="5" y="2549422"/>
                </a:lnTo>
                <a:lnTo>
                  <a:pt x="0" y="2549426"/>
                </a:lnTo>
                <a:close/>
              </a:path>
            </a:pathLst>
          </a:custGeom>
          <a:solidFill>
            <a:schemeClr val="accent1">
              <a:alpha val="40000"/>
            </a:schemeClr>
          </a:solidFill>
        </p:spPr>
        <p:txBody>
          <a:bodyPr wrap="square" lIns="774000" tIns="45720" rIns="91440" bIns="45720" anchor="ctr">
            <a:noAutofit/>
          </a:bodyPr>
          <a:lstStyle>
            <a:lvl1pPr>
              <a:spcBef>
                <a:spcPts val="0"/>
              </a:spcBef>
              <a:defRPr/>
            </a:lvl1pPr>
          </a:lstStyle>
          <a:p>
            <a:pPr lvl="0"/>
            <a:r>
              <a:rPr lang="nb-NO"/>
              <a:t>Klikk for å redigere tekststiler i malen</a:t>
            </a:r>
          </a:p>
        </p:txBody>
      </p:sp>
      <p:sp>
        <p:nvSpPr>
          <p:cNvPr id="2" name="Tittel 1"/>
          <p:cNvSpPr>
            <a:spLocks noGrp="1"/>
          </p:cNvSpPr>
          <p:nvPr>
            <p:ph type="title"/>
          </p:nvPr>
        </p:nvSpPr>
        <p:spPr>
          <a:xfrm>
            <a:off x="810638" y="2531912"/>
            <a:ext cx="4865767" cy="1218795"/>
          </a:xfrm>
          <a:prstGeom prst="rect">
            <a:avLst/>
          </a:prstGeom>
        </p:spPr>
        <p:txBody>
          <a:bodyPr anchor="ctr">
            <a:spAutoFit/>
          </a:bodyPr>
          <a:lstStyle/>
          <a:p>
            <a:r>
              <a:rPr lang="nb-NO"/>
              <a:t>Klikk for å redigere tittelstil</a:t>
            </a:r>
            <a:endParaRPr lang="nb-NO" dirty="0"/>
          </a:p>
        </p:txBody>
      </p:sp>
      <p:sp>
        <p:nvSpPr>
          <p:cNvPr id="4" name="Plassholder for lysbildenummer 3"/>
          <p:cNvSpPr>
            <a:spLocks noGrp="1"/>
          </p:cNvSpPr>
          <p:nvPr>
            <p:ph type="sldNum" sz="quarter" idx="11"/>
          </p:nvPr>
        </p:nvSpPr>
        <p:spPr/>
        <p:txBody>
          <a:bodyPr/>
          <a:lstStyle/>
          <a:p>
            <a:fld id="{2B94EE6C-EF8F-4AED-9DB7-C79B15755E22}" type="slidenum">
              <a:rPr lang="nb-NO" smtClean="0"/>
              <a:pPr/>
              <a:t>‹#›</a:t>
            </a:fld>
            <a:endParaRPr lang="nb-NO" dirty="0"/>
          </a:p>
        </p:txBody>
      </p:sp>
    </p:spTree>
    <p:extLst>
      <p:ext uri="{BB962C8B-B14F-4D97-AF65-F5344CB8AC3E}">
        <p14:creationId xmlns:p14="http://schemas.microsoft.com/office/powerpoint/2010/main" val="3257033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6" name="Plassholder for bilde 5"/>
          <p:cNvSpPr>
            <a:spLocks noGrp="1"/>
          </p:cNvSpPr>
          <p:nvPr>
            <p:ph type="pic" sz="quarter" idx="13" hasCustomPrompt="1"/>
          </p:nvPr>
        </p:nvSpPr>
        <p:spPr>
          <a:xfrm>
            <a:off x="6103938" y="269875"/>
            <a:ext cx="5834062" cy="5832109"/>
          </a:xfrm>
          <a:prstGeom prst="rect">
            <a:avLst/>
          </a:prstGeom>
        </p:spPr>
        <p:txBody>
          <a:bodyPr/>
          <a:lstStyle>
            <a:lvl1pPr>
              <a:defRPr/>
            </a:lvl1pPr>
          </a:lstStyle>
          <a:p>
            <a:r>
              <a:rPr lang="nb-NO" dirty="0"/>
              <a:t>Klikk på ikonet for å legge til et bilde. Hent bilder i bildebanken                vår – </a:t>
            </a:r>
            <a:r>
              <a:rPr lang="nb-NO" dirty="0" err="1"/>
              <a:t>skyfish.com</a:t>
            </a:r>
            <a:endParaRPr lang="nb-NO" dirty="0"/>
          </a:p>
        </p:txBody>
      </p:sp>
      <p:sp>
        <p:nvSpPr>
          <p:cNvPr id="2" name="Tittel 1"/>
          <p:cNvSpPr>
            <a:spLocks noGrp="1"/>
          </p:cNvSpPr>
          <p:nvPr>
            <p:ph type="title"/>
          </p:nvPr>
        </p:nvSpPr>
        <p:spPr>
          <a:xfrm>
            <a:off x="810638" y="2531912"/>
            <a:ext cx="4865767" cy="1218795"/>
          </a:xfrm>
          <a:prstGeom prst="rect">
            <a:avLst/>
          </a:prstGeom>
        </p:spPr>
        <p:txBody>
          <a:bodyPr anchor="ctr">
            <a:spAutoFit/>
          </a:bodyPr>
          <a:lstStyle/>
          <a:p>
            <a:r>
              <a:rPr lang="nb-NO"/>
              <a:t>Klikk for å redigere tittelstil</a:t>
            </a:r>
            <a:endParaRPr lang="nb-NO" dirty="0"/>
          </a:p>
        </p:txBody>
      </p:sp>
      <p:sp>
        <p:nvSpPr>
          <p:cNvPr id="4" name="Plassholder for lysbildenummer 3"/>
          <p:cNvSpPr>
            <a:spLocks noGrp="1"/>
          </p:cNvSpPr>
          <p:nvPr>
            <p:ph type="sldNum" sz="quarter" idx="11"/>
          </p:nvPr>
        </p:nvSpPr>
        <p:spPr/>
        <p:txBody>
          <a:bodyPr/>
          <a:lstStyle/>
          <a:p>
            <a:fld id="{2B94EE6C-EF8F-4AED-9DB7-C79B15755E22}" type="slidenum">
              <a:rPr lang="nb-NO" smtClean="0"/>
              <a:pPr/>
              <a:t>‹#›</a:t>
            </a:fld>
            <a:endParaRPr lang="nb-NO" dirty="0"/>
          </a:p>
        </p:txBody>
      </p:sp>
    </p:spTree>
    <p:extLst>
      <p:ext uri="{BB962C8B-B14F-4D97-AF65-F5344CB8AC3E}">
        <p14:creationId xmlns:p14="http://schemas.microsoft.com/office/powerpoint/2010/main" val="351039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e med tekstboks høyre">
    <p:spTree>
      <p:nvGrpSpPr>
        <p:cNvPr id="1" name=""/>
        <p:cNvGrpSpPr/>
        <p:nvPr/>
      </p:nvGrpSpPr>
      <p:grpSpPr>
        <a:xfrm>
          <a:off x="0" y="0"/>
          <a:ext cx="0" cy="0"/>
          <a:chOff x="0" y="0"/>
          <a:chExt cx="0" cy="0"/>
        </a:xfrm>
      </p:grpSpPr>
      <p:sp>
        <p:nvSpPr>
          <p:cNvPr id="15" name="Plassholder for bilde 14"/>
          <p:cNvSpPr>
            <a:spLocks noGrp="1"/>
          </p:cNvSpPr>
          <p:nvPr>
            <p:ph type="pic" sz="quarter" idx="12" hasCustomPrompt="1"/>
          </p:nvPr>
        </p:nvSpPr>
        <p:spPr>
          <a:xfrm>
            <a:off x="228090" y="252000"/>
            <a:ext cx="11711910" cy="5856700"/>
          </a:xfrm>
          <a:prstGeom prst="rect">
            <a:avLst/>
          </a:prstGeom>
          <a:solidFill>
            <a:schemeClr val="accent1"/>
          </a:solidFill>
        </p:spPr>
        <p:txBody>
          <a:bodyPr anchor="t">
            <a:normAutofit/>
          </a:bodyPr>
          <a:lstStyle>
            <a:lvl1pPr algn="l">
              <a:defRPr sz="2400" baseline="0"/>
            </a:lvl1pPr>
          </a:lstStyle>
          <a:p>
            <a:r>
              <a:rPr lang="nb-NO" dirty="0"/>
              <a:t>Klikk på ikonet for å legge til et bilde. Hent bilder i bildebanken vår – </a:t>
            </a:r>
            <a:r>
              <a:rPr lang="nb-NO" dirty="0" err="1"/>
              <a:t>skyfish.com</a:t>
            </a:r>
            <a:endParaRPr lang="nb-NO" dirty="0"/>
          </a:p>
        </p:txBody>
      </p:sp>
      <p:sp>
        <p:nvSpPr>
          <p:cNvPr id="17" name="Plassholder for tekst 16"/>
          <p:cNvSpPr>
            <a:spLocks noGrp="1"/>
          </p:cNvSpPr>
          <p:nvPr>
            <p:ph type="body" sz="quarter" idx="13"/>
          </p:nvPr>
        </p:nvSpPr>
        <p:spPr>
          <a:xfrm>
            <a:off x="7061198" y="728995"/>
            <a:ext cx="4402667" cy="4505440"/>
          </a:xfrm>
          <a:prstGeom prst="rect">
            <a:avLst/>
          </a:prstGeom>
          <a:blipFill>
            <a:blip r:embed="rId2"/>
            <a:stretch>
              <a:fillRect/>
            </a:stretch>
          </a:blipFill>
        </p:spPr>
        <p:txBody>
          <a:bodyPr lIns="1252800" tIns="781200" rIns="288000" bIns="720000"/>
          <a:lstStyle>
            <a:lvl1pPr marL="0" indent="0">
              <a:lnSpc>
                <a:spcPct val="110000"/>
              </a:lnSpc>
              <a:spcBef>
                <a:spcPts val="0"/>
              </a:spcBef>
              <a:buNone/>
              <a:defRPr sz="3000">
                <a:solidFill>
                  <a:srgbClr val="000000"/>
                </a:solidFill>
              </a:defRPr>
            </a:lvl1pPr>
            <a:lvl2pPr>
              <a:spcBef>
                <a:spcPts val="0"/>
              </a:spcBef>
              <a:defRPr sz="100">
                <a:solidFill>
                  <a:srgbClr val="000000"/>
                </a:solidFill>
              </a:defRPr>
            </a:lvl2pPr>
            <a:lvl3pPr>
              <a:spcBef>
                <a:spcPts val="0"/>
              </a:spcBef>
              <a:defRPr sz="100">
                <a:solidFill>
                  <a:srgbClr val="000000"/>
                </a:solidFill>
              </a:defRPr>
            </a:lvl3pPr>
            <a:lvl4pPr>
              <a:spcBef>
                <a:spcPts val="0"/>
              </a:spcBef>
              <a:defRPr sz="100">
                <a:solidFill>
                  <a:srgbClr val="000000"/>
                </a:solidFill>
              </a:defRPr>
            </a:lvl4pPr>
            <a:lvl5pPr>
              <a:spcBef>
                <a:spcPts val="0"/>
              </a:spcBef>
              <a:defRPr sz="100">
                <a:solidFill>
                  <a:srgbClr val="000000"/>
                </a:solidFill>
              </a:defRPr>
            </a:lvl5pPr>
          </a:lstStyle>
          <a:p>
            <a:pPr lvl="0"/>
            <a:r>
              <a:rPr lang="nb-NO"/>
              <a:t>Klikk for å redigere tekststiler i malen</a:t>
            </a:r>
          </a:p>
        </p:txBody>
      </p:sp>
      <p:sp>
        <p:nvSpPr>
          <p:cNvPr id="4" name="Plassholder for lysbildenummer 3"/>
          <p:cNvSpPr>
            <a:spLocks noGrp="1"/>
          </p:cNvSpPr>
          <p:nvPr>
            <p:ph type="sldNum" sz="quarter" idx="11"/>
          </p:nvPr>
        </p:nvSpPr>
        <p:spPr/>
        <p:txBody>
          <a:bodyPr/>
          <a:lstStyle/>
          <a:p>
            <a:fld id="{2B94EE6C-EF8F-4AED-9DB7-C79B15755E22}" type="slidenum">
              <a:rPr lang="nb-NO" smtClean="0"/>
              <a:pPr/>
              <a:t>‹#›</a:t>
            </a:fld>
            <a:endParaRPr lang="nb-NO" dirty="0"/>
          </a:p>
        </p:txBody>
      </p:sp>
    </p:spTree>
    <p:extLst>
      <p:ext uri="{BB962C8B-B14F-4D97-AF65-F5344CB8AC3E}">
        <p14:creationId xmlns:p14="http://schemas.microsoft.com/office/powerpoint/2010/main" val="1201157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e med tekstboks venstre">
    <p:spTree>
      <p:nvGrpSpPr>
        <p:cNvPr id="1" name=""/>
        <p:cNvGrpSpPr/>
        <p:nvPr/>
      </p:nvGrpSpPr>
      <p:grpSpPr>
        <a:xfrm>
          <a:off x="0" y="0"/>
          <a:ext cx="0" cy="0"/>
          <a:chOff x="0" y="0"/>
          <a:chExt cx="0" cy="0"/>
        </a:xfrm>
      </p:grpSpPr>
      <p:sp>
        <p:nvSpPr>
          <p:cNvPr id="15" name="Plassholder for bilde 14"/>
          <p:cNvSpPr>
            <a:spLocks noGrp="1"/>
          </p:cNvSpPr>
          <p:nvPr>
            <p:ph type="pic" sz="quarter" idx="12" hasCustomPrompt="1"/>
          </p:nvPr>
        </p:nvSpPr>
        <p:spPr>
          <a:xfrm>
            <a:off x="228090" y="252000"/>
            <a:ext cx="11711910" cy="5856700"/>
          </a:xfrm>
          <a:prstGeom prst="rect">
            <a:avLst/>
          </a:prstGeom>
          <a:solidFill>
            <a:schemeClr val="accent1"/>
          </a:solidFill>
        </p:spPr>
        <p:txBody>
          <a:bodyPr>
            <a:normAutofit/>
          </a:bodyPr>
          <a:lstStyle>
            <a:lvl1pPr algn="l">
              <a:defRPr sz="2400" baseline="0"/>
            </a:lvl1pPr>
          </a:lstStyle>
          <a:p>
            <a:r>
              <a:rPr lang="nb-NO" dirty="0"/>
              <a:t>Klikk på ikonet for å legge til et bilde. Hent bilder i bildebanken vår – </a:t>
            </a:r>
            <a:r>
              <a:rPr lang="nb-NO" dirty="0" err="1"/>
              <a:t>skyfish.com</a:t>
            </a:r>
            <a:endParaRPr lang="nb-NO" dirty="0"/>
          </a:p>
        </p:txBody>
      </p:sp>
      <p:sp>
        <p:nvSpPr>
          <p:cNvPr id="17" name="Plassholder for tekst 16"/>
          <p:cNvSpPr>
            <a:spLocks noGrp="1"/>
          </p:cNvSpPr>
          <p:nvPr>
            <p:ph type="body" sz="quarter" idx="13"/>
          </p:nvPr>
        </p:nvSpPr>
        <p:spPr>
          <a:xfrm>
            <a:off x="626400" y="728995"/>
            <a:ext cx="4402667" cy="4505440"/>
          </a:xfrm>
          <a:prstGeom prst="rect">
            <a:avLst/>
          </a:prstGeom>
          <a:blipFill>
            <a:blip r:embed="rId2"/>
            <a:stretch>
              <a:fillRect/>
            </a:stretch>
          </a:blipFill>
        </p:spPr>
        <p:txBody>
          <a:bodyPr lIns="1252800" tIns="781200" rIns="288000" bIns="720000"/>
          <a:lstStyle>
            <a:lvl1pPr marL="0" indent="0">
              <a:lnSpc>
                <a:spcPct val="110000"/>
              </a:lnSpc>
              <a:spcBef>
                <a:spcPts val="0"/>
              </a:spcBef>
              <a:buNone/>
              <a:defRPr sz="3000">
                <a:solidFill>
                  <a:srgbClr val="000000"/>
                </a:solidFill>
              </a:defRPr>
            </a:lvl1pPr>
            <a:lvl2pPr>
              <a:spcBef>
                <a:spcPts val="0"/>
              </a:spcBef>
              <a:defRPr sz="100">
                <a:solidFill>
                  <a:srgbClr val="000000"/>
                </a:solidFill>
              </a:defRPr>
            </a:lvl2pPr>
            <a:lvl3pPr>
              <a:spcBef>
                <a:spcPts val="0"/>
              </a:spcBef>
              <a:defRPr sz="100">
                <a:solidFill>
                  <a:srgbClr val="000000"/>
                </a:solidFill>
              </a:defRPr>
            </a:lvl3pPr>
            <a:lvl4pPr>
              <a:spcBef>
                <a:spcPts val="0"/>
              </a:spcBef>
              <a:defRPr sz="100">
                <a:solidFill>
                  <a:srgbClr val="000000"/>
                </a:solidFill>
              </a:defRPr>
            </a:lvl4pPr>
            <a:lvl5pPr>
              <a:spcBef>
                <a:spcPts val="0"/>
              </a:spcBef>
              <a:defRPr sz="100">
                <a:solidFill>
                  <a:srgbClr val="000000"/>
                </a:solidFill>
              </a:defRPr>
            </a:lvl5pPr>
          </a:lstStyle>
          <a:p>
            <a:pPr lvl="0"/>
            <a:r>
              <a:rPr lang="nb-NO"/>
              <a:t>Klikk for å redigere tekststiler i malen</a:t>
            </a:r>
          </a:p>
        </p:txBody>
      </p:sp>
      <p:sp>
        <p:nvSpPr>
          <p:cNvPr id="4" name="Plassholder for lysbildenummer 3"/>
          <p:cNvSpPr>
            <a:spLocks noGrp="1"/>
          </p:cNvSpPr>
          <p:nvPr>
            <p:ph type="sldNum" sz="quarter" idx="11"/>
          </p:nvPr>
        </p:nvSpPr>
        <p:spPr/>
        <p:txBody>
          <a:bodyPr/>
          <a:lstStyle/>
          <a:p>
            <a:fld id="{2B94EE6C-EF8F-4AED-9DB7-C79B15755E22}" type="slidenum">
              <a:rPr lang="nb-NO" smtClean="0"/>
              <a:pPr/>
              <a:t>‹#›</a:t>
            </a:fld>
            <a:endParaRPr lang="nb-NO" dirty="0"/>
          </a:p>
        </p:txBody>
      </p:sp>
    </p:spTree>
    <p:extLst>
      <p:ext uri="{BB962C8B-B14F-4D97-AF65-F5344CB8AC3E}">
        <p14:creationId xmlns:p14="http://schemas.microsoft.com/office/powerpoint/2010/main" val="2547000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26" Type="http://schemas.openxmlformats.org/officeDocument/2006/relationships/image" Target="../media/image13.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5" Type="http://schemas.openxmlformats.org/officeDocument/2006/relationships/image" Target="../media/image12.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1.png"/><Relationship Id="rId5" Type="http://schemas.openxmlformats.org/officeDocument/2006/relationships/slideLayout" Target="../slideLayouts/slideLayout5.xml"/><Relationship Id="rId15" Type="http://schemas.openxmlformats.org/officeDocument/2006/relationships/image" Target="../media/image2.png"/><Relationship Id="rId23" Type="http://schemas.openxmlformats.org/officeDocument/2006/relationships/image" Target="../media/image10.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275573" y="312231"/>
            <a:ext cx="11657511" cy="1190892"/>
          </a:xfrm>
          <a:prstGeom prst="rect">
            <a:avLst/>
          </a:prstGeom>
        </p:spPr>
        <p:txBody>
          <a:bodyPr vert="horz" lIns="0" tIns="0" rIns="0" bIns="0" rtlCol="0" anchor="b" anchorCtr="0">
            <a:normAutofit/>
          </a:bodyPr>
          <a:lstStyle/>
          <a:p>
            <a:r>
              <a:rPr lang="nb-NO" dirty="0"/>
              <a:t>Klikk for å redigere tittelstil</a:t>
            </a:r>
          </a:p>
        </p:txBody>
      </p:sp>
      <p:sp>
        <p:nvSpPr>
          <p:cNvPr id="3" name="Plassholder for tekst 2"/>
          <p:cNvSpPr>
            <a:spLocks noGrp="1"/>
          </p:cNvSpPr>
          <p:nvPr>
            <p:ph type="body" idx="1"/>
          </p:nvPr>
        </p:nvSpPr>
        <p:spPr>
          <a:xfrm>
            <a:off x="267495" y="1600203"/>
            <a:ext cx="11665589" cy="4525963"/>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lysbildenummer 5"/>
          <p:cNvSpPr>
            <a:spLocks noGrp="1"/>
          </p:cNvSpPr>
          <p:nvPr>
            <p:ph type="sldNum" sz="quarter" idx="4"/>
          </p:nvPr>
        </p:nvSpPr>
        <p:spPr>
          <a:xfrm>
            <a:off x="267495" y="6393409"/>
            <a:ext cx="224625" cy="184666"/>
          </a:xfrm>
          <a:prstGeom prst="rect">
            <a:avLst/>
          </a:prstGeom>
        </p:spPr>
        <p:txBody>
          <a:bodyPr vert="horz" wrap="square" lIns="0" tIns="0" rIns="0" bIns="0" rtlCol="0" anchor="ctr">
            <a:spAutoFit/>
          </a:bodyPr>
          <a:lstStyle>
            <a:lvl1pPr algn="l">
              <a:defRPr sz="1200" b="1">
                <a:solidFill>
                  <a:srgbClr val="548C95"/>
                </a:solidFill>
                <a:latin typeface="+mj-lt"/>
              </a:defRPr>
            </a:lvl1pPr>
          </a:lstStyle>
          <a:p>
            <a:fld id="{2B94EE6C-EF8F-4AED-9DB7-C79B15755E22}" type="slidenum">
              <a:rPr lang="nb-NO" smtClean="0"/>
              <a:pPr/>
              <a:t>‹#›</a:t>
            </a:fld>
            <a:endParaRPr lang="nb-NO" dirty="0"/>
          </a:p>
        </p:txBody>
      </p:sp>
      <p:pic>
        <p:nvPicPr>
          <p:cNvPr id="8" name="Bild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633894" y="6392342"/>
            <a:ext cx="299191" cy="306358"/>
          </a:xfrm>
          <a:prstGeom prst="rect">
            <a:avLst/>
          </a:prstGeom>
        </p:spPr>
      </p:pic>
      <p:pic>
        <p:nvPicPr>
          <p:cNvPr id="9" name="nysgjerrig" hidden="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33205" y="2176473"/>
            <a:ext cx="2253652" cy="2012400"/>
          </a:xfrm>
          <a:prstGeom prst="rect">
            <a:avLst/>
          </a:prstGeom>
        </p:spPr>
      </p:pic>
      <p:pic>
        <p:nvPicPr>
          <p:cNvPr id="11" name="blunk"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45036" y="2176473"/>
            <a:ext cx="2041821" cy="2012400"/>
          </a:xfrm>
          <a:prstGeom prst="rect">
            <a:avLst/>
          </a:prstGeom>
        </p:spPr>
      </p:pic>
      <p:pic>
        <p:nvPicPr>
          <p:cNvPr id="12" name="care"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745036" y="2176473"/>
            <a:ext cx="2047705" cy="2012400"/>
          </a:xfrm>
          <a:prstGeom prst="rect">
            <a:avLst/>
          </a:prstGeom>
        </p:spPr>
      </p:pic>
      <p:pic>
        <p:nvPicPr>
          <p:cNvPr id="13" name="cool"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745036" y="2176473"/>
            <a:ext cx="2047705" cy="2012400"/>
          </a:xfrm>
          <a:prstGeom prst="rect">
            <a:avLst/>
          </a:prstGeom>
        </p:spPr>
      </p:pic>
      <p:pic>
        <p:nvPicPr>
          <p:cNvPr id="14" name="frustrerende" hidden="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745036" y="2176473"/>
            <a:ext cx="2041735" cy="2012400"/>
          </a:xfrm>
          <a:prstGeom prst="rect">
            <a:avLst/>
          </a:prstGeom>
        </p:spPr>
      </p:pic>
      <p:pic>
        <p:nvPicPr>
          <p:cNvPr id="15" name="graat" hidden="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745036" y="2176473"/>
            <a:ext cx="2041821" cy="2012400"/>
          </a:xfrm>
          <a:prstGeom prst="rect">
            <a:avLst/>
          </a:prstGeom>
        </p:spPr>
      </p:pic>
      <p:pic>
        <p:nvPicPr>
          <p:cNvPr id="16" name="happy" hidden="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745036" y="2176473"/>
            <a:ext cx="2047705" cy="2012400"/>
          </a:xfrm>
          <a:prstGeom prst="rect">
            <a:avLst/>
          </a:prstGeom>
        </p:spPr>
      </p:pic>
      <p:pic>
        <p:nvPicPr>
          <p:cNvPr id="17" name="loveit" hidden="1"/>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745036" y="2176473"/>
            <a:ext cx="2041821" cy="2012400"/>
          </a:xfrm>
          <a:prstGeom prst="rect">
            <a:avLst/>
          </a:prstGeom>
        </p:spPr>
      </p:pic>
      <p:pic>
        <p:nvPicPr>
          <p:cNvPr id="18" name="mistenksom" hidden="1"/>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745036" y="2176473"/>
            <a:ext cx="2041821" cy="2012400"/>
          </a:xfrm>
          <a:prstGeom prst="rect">
            <a:avLst/>
          </a:prstGeom>
        </p:spPr>
      </p:pic>
      <p:pic>
        <p:nvPicPr>
          <p:cNvPr id="19" name="noytral" hidden="1"/>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745036" y="2176473"/>
            <a:ext cx="2047705" cy="2012400"/>
          </a:xfrm>
          <a:prstGeom prst="rect">
            <a:avLst/>
          </a:prstGeom>
        </p:spPr>
      </p:pic>
      <p:pic>
        <p:nvPicPr>
          <p:cNvPr id="20" name="overrasket" hidden="1"/>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745036" y="2176473"/>
            <a:ext cx="2041821" cy="2012400"/>
          </a:xfrm>
          <a:prstGeom prst="rect">
            <a:avLst/>
          </a:prstGeom>
        </p:spPr>
      </p:pic>
      <p:pic>
        <p:nvPicPr>
          <p:cNvPr id="21" name="zzzz" hidden="1"/>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745036" y="2176473"/>
            <a:ext cx="2041821" cy="2012400"/>
          </a:xfrm>
          <a:prstGeom prst="rect">
            <a:avLst/>
          </a:prstGeom>
        </p:spPr>
      </p:pic>
    </p:spTree>
    <p:extLst>
      <p:ext uri="{BB962C8B-B14F-4D97-AF65-F5344CB8AC3E}">
        <p14:creationId xmlns:p14="http://schemas.microsoft.com/office/powerpoint/2010/main" val="4010524499"/>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72" r:id="rId3"/>
    <p:sldLayoutId id="2147483992" r:id="rId4"/>
    <p:sldLayoutId id="2147483973" r:id="rId5"/>
    <p:sldLayoutId id="2147483985" r:id="rId6"/>
    <p:sldLayoutId id="2147483988" r:id="rId7"/>
    <p:sldLayoutId id="2147483983" r:id="rId8"/>
    <p:sldLayoutId id="2147483991" r:id="rId9"/>
    <p:sldLayoutId id="2147483993" r:id="rId10"/>
    <p:sldLayoutId id="2147483994" r:id="rId11"/>
    <p:sldLayoutId id="2147483986" r:id="rId12"/>
  </p:sldLayoutIdLst>
  <p:hf hdr="0" dt="0"/>
  <p:txStyles>
    <p:titleStyle>
      <a:lvl1pPr algn="l" defTabSz="457200" rtl="0" eaLnBrk="1" latinLnBrk="0" hangingPunct="1">
        <a:lnSpc>
          <a:spcPct val="110000"/>
        </a:lnSpc>
        <a:spcBef>
          <a:spcPct val="0"/>
        </a:spcBef>
        <a:buNone/>
        <a:defRPr sz="3600" b="1" kern="1200">
          <a:solidFill>
            <a:schemeClr val="tx1"/>
          </a:solidFill>
          <a:latin typeface="+mj-lt"/>
          <a:ea typeface="+mj-ea"/>
          <a:cs typeface="+mj-cs"/>
        </a:defRPr>
      </a:lvl1pPr>
    </p:titleStyle>
    <p:bodyStyle>
      <a:lvl1pPr marL="216000" indent="-216000" algn="l" defTabSz="457200" rtl="0" eaLnBrk="1" latinLnBrk="0" hangingPunct="1">
        <a:lnSpc>
          <a:spcPct val="110000"/>
        </a:lnSpc>
        <a:spcBef>
          <a:spcPct val="20000"/>
        </a:spcBef>
        <a:buFont typeface="Calibri Light" panose="020F0302020204030204" pitchFamily="34" charset="0"/>
        <a:buChar char="‐"/>
        <a:defRPr sz="3000" kern="1200">
          <a:solidFill>
            <a:schemeClr val="tx1"/>
          </a:solidFill>
          <a:latin typeface="+mn-lt"/>
          <a:ea typeface="+mn-ea"/>
          <a:cs typeface="+mn-cs"/>
        </a:defRPr>
      </a:lvl1pPr>
      <a:lvl2pPr marL="742950" indent="-28575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2pPr>
      <a:lvl3pPr marL="11430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3pPr>
      <a:lvl4pPr marL="16002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4pPr>
      <a:lvl5pPr marL="20574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Undertittel 14">
            <a:extLst>
              <a:ext uri="{FF2B5EF4-FFF2-40B4-BE49-F238E27FC236}">
                <a16:creationId xmlns:a16="http://schemas.microsoft.com/office/drawing/2014/main" id="{B259659E-780D-4C41-B833-2BDC36EE31C5}"/>
              </a:ext>
            </a:extLst>
          </p:cNvPr>
          <p:cNvSpPr>
            <a:spLocks noGrp="1"/>
          </p:cNvSpPr>
          <p:nvPr>
            <p:ph type="subTitle" idx="1"/>
          </p:nvPr>
        </p:nvSpPr>
        <p:spPr>
          <a:xfrm>
            <a:off x="778213" y="4932733"/>
            <a:ext cx="10363200" cy="1094146"/>
          </a:xfrm>
        </p:spPr>
        <p:txBody>
          <a:bodyPr/>
          <a:lstStyle/>
          <a:p>
            <a:pPr>
              <a:spcBef>
                <a:spcPts val="0"/>
              </a:spcBef>
            </a:pPr>
            <a:endParaRPr lang="nb-NO" sz="1400" i="1" dirty="0">
              <a:solidFill>
                <a:srgbClr val="0E0B10"/>
              </a:solidFill>
              <a:ea typeface="ＭＳ Ｐゴシック" pitchFamily="34" charset="-128"/>
            </a:endParaRPr>
          </a:p>
          <a:p>
            <a:pPr>
              <a:spcBef>
                <a:spcPts val="0"/>
              </a:spcBef>
            </a:pPr>
            <a:r>
              <a:rPr lang="nb-NO" sz="1400" i="1" dirty="0">
                <a:solidFill>
                  <a:srgbClr val="0E0B10"/>
                </a:solidFill>
                <a:ea typeface="ＭＳ Ｐゴシック" pitchFamily="34" charset="-128"/>
              </a:rPr>
              <a:t>Befolkningsundersøkelse gjennomført av </a:t>
            </a:r>
            <a:r>
              <a:rPr lang="nb-NO" sz="1400" i="1" dirty="0" err="1">
                <a:solidFill>
                  <a:srgbClr val="0E0B10"/>
                </a:solidFill>
                <a:ea typeface="ＭＳ Ｐゴシック" pitchFamily="34" charset="-128"/>
              </a:rPr>
              <a:t>Norstat</a:t>
            </a:r>
            <a:r>
              <a:rPr lang="nb-NO" sz="1400" i="1" dirty="0">
                <a:solidFill>
                  <a:srgbClr val="0E0B10"/>
                </a:solidFill>
                <a:ea typeface="ＭＳ Ｐゴシック" pitchFamily="34" charset="-128"/>
              </a:rPr>
              <a:t> for Forbrukerrådet</a:t>
            </a:r>
          </a:p>
          <a:p>
            <a:pPr>
              <a:spcBef>
                <a:spcPts val="0"/>
              </a:spcBef>
            </a:pPr>
            <a:r>
              <a:rPr lang="nb-NO" sz="1400" i="1" dirty="0">
                <a:solidFill>
                  <a:srgbClr val="0E0B10"/>
                </a:solidFill>
                <a:ea typeface="ＭＳ Ｐゴシック" pitchFamily="34" charset="-128"/>
              </a:rPr>
              <a:t>Desember 2021</a:t>
            </a:r>
            <a:endParaRPr lang="nb-NO" sz="1400" dirty="0"/>
          </a:p>
          <a:p>
            <a:endParaRPr lang="nb-NO" dirty="0"/>
          </a:p>
        </p:txBody>
      </p:sp>
      <p:sp>
        <p:nvSpPr>
          <p:cNvPr id="14" name="Tittel 13">
            <a:extLst>
              <a:ext uri="{FF2B5EF4-FFF2-40B4-BE49-F238E27FC236}">
                <a16:creationId xmlns:a16="http://schemas.microsoft.com/office/drawing/2014/main" id="{281CF09F-760E-9B45-B143-6F60E4047E36}"/>
              </a:ext>
            </a:extLst>
          </p:cNvPr>
          <p:cNvSpPr>
            <a:spLocks noGrp="1"/>
          </p:cNvSpPr>
          <p:nvPr>
            <p:ph type="ctrTitle"/>
          </p:nvPr>
        </p:nvSpPr>
        <p:spPr>
          <a:xfrm>
            <a:off x="778213" y="4242811"/>
            <a:ext cx="10363200" cy="578941"/>
          </a:xfrm>
        </p:spPr>
        <p:txBody>
          <a:bodyPr/>
          <a:lstStyle/>
          <a:p>
            <a:r>
              <a:rPr lang="nb-NO" b="0" dirty="0"/>
              <a:t>Legemiddelmangel på norske apotek</a:t>
            </a:r>
            <a:endParaRPr lang="nb-NO" dirty="0"/>
          </a:p>
        </p:txBody>
      </p:sp>
      <p:sp>
        <p:nvSpPr>
          <p:cNvPr id="16" name="Plassholder for bilde 15">
            <a:extLst>
              <a:ext uri="{FF2B5EF4-FFF2-40B4-BE49-F238E27FC236}">
                <a16:creationId xmlns:a16="http://schemas.microsoft.com/office/drawing/2014/main" id="{3201F956-2B60-AA47-BCCA-53D49FAF5C13}"/>
              </a:ext>
            </a:extLst>
          </p:cNvPr>
          <p:cNvSpPr>
            <a:spLocks noGrp="1"/>
          </p:cNvSpPr>
          <p:nvPr>
            <p:ph type="pic" sz="quarter" idx="11"/>
          </p:nvPr>
        </p:nvSpPr>
        <p:spPr/>
      </p:sp>
    </p:spTree>
    <p:extLst>
      <p:ext uri="{BB962C8B-B14F-4D97-AF65-F5344CB8AC3E}">
        <p14:creationId xmlns:p14="http://schemas.microsoft.com/office/powerpoint/2010/main" val="687817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8611C2BB-4CC3-3248-9E97-F385C0B65C81}"/>
              </a:ext>
            </a:extLst>
          </p:cNvPr>
          <p:cNvSpPr>
            <a:spLocks noGrp="1"/>
          </p:cNvSpPr>
          <p:nvPr>
            <p:ph type="sldNum" sz="quarter" idx="11"/>
          </p:nvPr>
        </p:nvSpPr>
        <p:spPr/>
        <p:txBody>
          <a:bodyPr/>
          <a:lstStyle/>
          <a:p>
            <a:fld id="{2B94EE6C-EF8F-4AED-9DB7-C79B15755E22}" type="slidenum">
              <a:rPr lang="nb-NO" smtClean="0"/>
              <a:pPr/>
              <a:t>10</a:t>
            </a:fld>
            <a:endParaRPr lang="nb-NO" dirty="0"/>
          </a:p>
        </p:txBody>
      </p:sp>
      <p:graphicFrame>
        <p:nvGraphicFramePr>
          <p:cNvPr id="7" name="Plassholder for innhold 6">
            <a:extLst>
              <a:ext uri="{FF2B5EF4-FFF2-40B4-BE49-F238E27FC236}">
                <a16:creationId xmlns:a16="http://schemas.microsoft.com/office/drawing/2014/main" id="{28FE2358-C6CC-475A-8FDB-51F8E7B65D94}"/>
              </a:ext>
            </a:extLst>
          </p:cNvPr>
          <p:cNvGraphicFramePr>
            <a:graphicFrameLocks noGrp="1"/>
          </p:cNvGraphicFramePr>
          <p:nvPr>
            <p:ph sz="quarter" idx="14"/>
            <p:extLst>
              <p:ext uri="{D42A27DB-BD31-4B8C-83A1-F6EECF244321}">
                <p14:modId xmlns:p14="http://schemas.microsoft.com/office/powerpoint/2010/main" val="3051104495"/>
              </p:ext>
            </p:extLst>
          </p:nvPr>
        </p:nvGraphicFramePr>
        <p:xfrm>
          <a:off x="394855" y="1600200"/>
          <a:ext cx="10924309"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Plassholder for tekst 5">
            <a:extLst>
              <a:ext uri="{FF2B5EF4-FFF2-40B4-BE49-F238E27FC236}">
                <a16:creationId xmlns:a16="http://schemas.microsoft.com/office/drawing/2014/main" id="{A1F2D26D-EA3F-4074-BF32-FC8B00F394B7}"/>
              </a:ext>
            </a:extLst>
          </p:cNvPr>
          <p:cNvSpPr txBox="1">
            <a:spLocks/>
          </p:cNvSpPr>
          <p:nvPr/>
        </p:nvSpPr>
        <p:spPr>
          <a:xfrm>
            <a:off x="263047" y="159657"/>
            <a:ext cx="11672888" cy="773613"/>
          </a:xfrm>
          <a:prstGeom prst="rect">
            <a:avLst/>
          </a:prstGeom>
        </p:spPr>
        <p:txBody>
          <a:bodyPr vert="horz" lIns="0" tIns="0" rIns="0" bIns="0" rtlCol="0" anchor="ctr" anchorCtr="0">
            <a:noAutofit/>
          </a:bodyPr>
          <a:lstStyle>
            <a:lvl1pPr marL="0" indent="0" algn="l" defTabSz="457200" rtl="0" eaLnBrk="1" latinLnBrk="0" hangingPunct="1">
              <a:lnSpc>
                <a:spcPct val="110000"/>
              </a:lnSpc>
              <a:spcBef>
                <a:spcPct val="20000"/>
              </a:spcBef>
              <a:buFont typeface="Calibri Light" panose="020F0302020204030204" pitchFamily="34" charset="0"/>
              <a:buNone/>
              <a:defRPr sz="2400" b="1" kern="1200">
                <a:solidFill>
                  <a:schemeClr val="tx1"/>
                </a:solidFill>
                <a:latin typeface="+mj-lt"/>
                <a:ea typeface="+mn-ea"/>
                <a:cs typeface="+mn-cs"/>
              </a:defRPr>
            </a:lvl1pPr>
            <a:lvl2pPr marL="742950" indent="-28575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2pPr>
            <a:lvl3pPr marL="11430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3pPr>
            <a:lvl4pPr marL="16002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4pPr>
            <a:lvl5pPr marL="20574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dirty="0"/>
              <a:t>Folk har manglet medisin for en lang rekke sykdommer og tilstander</a:t>
            </a:r>
          </a:p>
        </p:txBody>
      </p:sp>
      <p:sp>
        <p:nvSpPr>
          <p:cNvPr id="8" name="Plassholder for tekst 5">
            <a:extLst>
              <a:ext uri="{FF2B5EF4-FFF2-40B4-BE49-F238E27FC236}">
                <a16:creationId xmlns:a16="http://schemas.microsoft.com/office/drawing/2014/main" id="{25C241BD-79CC-4231-8F51-4EAEC08C829F}"/>
              </a:ext>
            </a:extLst>
          </p:cNvPr>
          <p:cNvSpPr txBox="1">
            <a:spLocks/>
          </p:cNvSpPr>
          <p:nvPr/>
        </p:nvSpPr>
        <p:spPr>
          <a:xfrm>
            <a:off x="263047" y="6056919"/>
            <a:ext cx="11674257" cy="288316"/>
          </a:xfrm>
          <a:prstGeom prst="rect">
            <a:avLst/>
          </a:prstGeom>
        </p:spPr>
        <p:txBody>
          <a:bodyPr vert="horz" lIns="0" tIns="0" rIns="0" bIns="0" rtlCol="0" anchor="b" anchorCtr="0">
            <a:normAutofit/>
          </a:bodyPr>
          <a:lstStyle>
            <a:lvl1pPr marL="0" indent="0" algn="l" defTabSz="457200" rtl="0" eaLnBrk="1" latinLnBrk="0" hangingPunct="1">
              <a:lnSpc>
                <a:spcPct val="110000"/>
              </a:lnSpc>
              <a:spcBef>
                <a:spcPct val="20000"/>
              </a:spcBef>
              <a:buFont typeface="Calibri Light" panose="020F0302020204030204" pitchFamily="34" charset="0"/>
              <a:buNone/>
              <a:defRPr sz="1400" i="1" kern="1200">
                <a:solidFill>
                  <a:schemeClr val="tx1"/>
                </a:solidFill>
                <a:latin typeface="+mn-lt"/>
                <a:ea typeface="+mn-ea"/>
                <a:cs typeface="+mn-cs"/>
              </a:defRPr>
            </a:lvl1pPr>
            <a:lvl2pPr marL="742950" indent="-285750" algn="l" defTabSz="457200" rtl="0" eaLnBrk="1" latinLnBrk="0" hangingPunct="1">
              <a:lnSpc>
                <a:spcPct val="110000"/>
              </a:lnSpc>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1" latinLnBrk="0" hangingPunct="1">
              <a:lnSpc>
                <a:spcPct val="110000"/>
              </a:lnSpc>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lnSpc>
                <a:spcPct val="110000"/>
              </a:lnSpc>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457200" rtl="0" eaLnBrk="1" latinLnBrk="0" hangingPunct="1">
              <a:lnSpc>
                <a:spcPct val="110000"/>
              </a:lnSpc>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dirty="0"/>
              <a:t>N 2021: 139 intervju (har opplevd legemiddelmangel)</a:t>
            </a:r>
          </a:p>
        </p:txBody>
      </p:sp>
    </p:spTree>
    <p:extLst>
      <p:ext uri="{BB962C8B-B14F-4D97-AF65-F5344CB8AC3E}">
        <p14:creationId xmlns:p14="http://schemas.microsoft.com/office/powerpoint/2010/main" val="3204023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3CD6AE7-3D3B-4DC8-AFA0-A9D6A8595240}"/>
              </a:ext>
            </a:extLst>
          </p:cNvPr>
          <p:cNvSpPr>
            <a:spLocks noGrp="1"/>
          </p:cNvSpPr>
          <p:nvPr>
            <p:ph type="sldNum" sz="quarter" idx="11"/>
          </p:nvPr>
        </p:nvSpPr>
        <p:spPr/>
        <p:txBody>
          <a:bodyPr/>
          <a:lstStyle/>
          <a:p>
            <a:fld id="{2B94EE6C-EF8F-4AED-9DB7-C79B15755E22}" type="slidenum">
              <a:rPr lang="nb-NO" smtClean="0"/>
              <a:pPr/>
              <a:t>11</a:t>
            </a:fld>
            <a:endParaRPr lang="nb-NO" dirty="0"/>
          </a:p>
        </p:txBody>
      </p:sp>
      <p:graphicFrame>
        <p:nvGraphicFramePr>
          <p:cNvPr id="9" name="Plassholder for diagram 8">
            <a:extLst>
              <a:ext uri="{FF2B5EF4-FFF2-40B4-BE49-F238E27FC236}">
                <a16:creationId xmlns:a16="http://schemas.microsoft.com/office/drawing/2014/main" id="{AA7417F3-E4DB-4753-952A-60B11433A4A1}"/>
              </a:ext>
            </a:extLst>
          </p:cNvPr>
          <p:cNvGraphicFramePr>
            <a:graphicFrameLocks noGrp="1"/>
          </p:cNvGraphicFramePr>
          <p:nvPr>
            <p:ph type="chart" sz="quarter" idx="15"/>
            <p:extLst>
              <p:ext uri="{D42A27DB-BD31-4B8C-83A1-F6EECF244321}">
                <p14:modId xmlns:p14="http://schemas.microsoft.com/office/powerpoint/2010/main" val="1168774293"/>
              </p:ext>
            </p:extLst>
          </p:nvPr>
        </p:nvGraphicFramePr>
        <p:xfrm>
          <a:off x="263046" y="1235413"/>
          <a:ext cx="11225319" cy="4717912"/>
        </p:xfrm>
        <a:graphic>
          <a:graphicData uri="http://schemas.openxmlformats.org/drawingml/2006/chart">
            <c:chart xmlns:c="http://schemas.openxmlformats.org/drawingml/2006/chart" xmlns:r="http://schemas.openxmlformats.org/officeDocument/2006/relationships" r:id="rId3"/>
          </a:graphicData>
        </a:graphic>
      </p:graphicFrame>
      <p:sp>
        <p:nvSpPr>
          <p:cNvPr id="7" name="Plassholder for tekst 5">
            <a:extLst>
              <a:ext uri="{FF2B5EF4-FFF2-40B4-BE49-F238E27FC236}">
                <a16:creationId xmlns:a16="http://schemas.microsoft.com/office/drawing/2014/main" id="{228D1406-DDDD-4193-B214-6886368B8A84}"/>
              </a:ext>
            </a:extLst>
          </p:cNvPr>
          <p:cNvSpPr txBox="1">
            <a:spLocks/>
          </p:cNvSpPr>
          <p:nvPr/>
        </p:nvSpPr>
        <p:spPr>
          <a:xfrm>
            <a:off x="263047" y="159657"/>
            <a:ext cx="11672888" cy="773613"/>
          </a:xfrm>
          <a:prstGeom prst="rect">
            <a:avLst/>
          </a:prstGeom>
        </p:spPr>
        <p:txBody>
          <a:bodyPr vert="horz" lIns="0" tIns="0" rIns="0" bIns="0" rtlCol="0" anchor="ctr" anchorCtr="0">
            <a:noAutofit/>
          </a:bodyPr>
          <a:lstStyle>
            <a:lvl1pPr marL="0" indent="0" algn="l" defTabSz="457200" rtl="0" eaLnBrk="1" latinLnBrk="0" hangingPunct="1">
              <a:lnSpc>
                <a:spcPct val="110000"/>
              </a:lnSpc>
              <a:spcBef>
                <a:spcPct val="20000"/>
              </a:spcBef>
              <a:buFont typeface="Calibri Light" panose="020F0302020204030204" pitchFamily="34" charset="0"/>
              <a:buNone/>
              <a:defRPr sz="2400" b="1" kern="1200">
                <a:solidFill>
                  <a:schemeClr val="tx1"/>
                </a:solidFill>
                <a:latin typeface="+mj-lt"/>
                <a:ea typeface="+mn-ea"/>
                <a:cs typeface="+mn-cs"/>
              </a:defRPr>
            </a:lvl1pPr>
            <a:lvl2pPr marL="742950" indent="-28575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2pPr>
            <a:lvl3pPr marL="11430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3pPr>
            <a:lvl4pPr marL="16002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4pPr>
            <a:lvl5pPr marL="20574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dirty="0"/>
              <a:t>De fleste får erstatningsmedisin eller medisin fra annet apotek</a:t>
            </a:r>
          </a:p>
        </p:txBody>
      </p:sp>
      <p:sp>
        <p:nvSpPr>
          <p:cNvPr id="15" name="Plassholder for tekst 5">
            <a:extLst>
              <a:ext uri="{FF2B5EF4-FFF2-40B4-BE49-F238E27FC236}">
                <a16:creationId xmlns:a16="http://schemas.microsoft.com/office/drawing/2014/main" id="{18BB1A3D-A688-48B0-862B-F97A49CE9B3C}"/>
              </a:ext>
            </a:extLst>
          </p:cNvPr>
          <p:cNvSpPr txBox="1">
            <a:spLocks/>
          </p:cNvSpPr>
          <p:nvPr/>
        </p:nvSpPr>
        <p:spPr>
          <a:xfrm>
            <a:off x="263047" y="6056919"/>
            <a:ext cx="11674257" cy="288316"/>
          </a:xfrm>
          <a:prstGeom prst="rect">
            <a:avLst/>
          </a:prstGeom>
        </p:spPr>
        <p:txBody>
          <a:bodyPr vert="horz" lIns="0" tIns="0" rIns="0" bIns="0" rtlCol="0" anchor="b" anchorCtr="0">
            <a:normAutofit/>
          </a:bodyPr>
          <a:lstStyle>
            <a:lvl1pPr marL="0" indent="0" algn="l" defTabSz="457200" rtl="0" eaLnBrk="1" latinLnBrk="0" hangingPunct="1">
              <a:lnSpc>
                <a:spcPct val="110000"/>
              </a:lnSpc>
              <a:spcBef>
                <a:spcPct val="20000"/>
              </a:spcBef>
              <a:buFont typeface="Calibri Light" panose="020F0302020204030204" pitchFamily="34" charset="0"/>
              <a:buNone/>
              <a:defRPr sz="1400" i="1" kern="1200">
                <a:solidFill>
                  <a:schemeClr val="tx1"/>
                </a:solidFill>
                <a:latin typeface="+mn-lt"/>
                <a:ea typeface="+mn-ea"/>
                <a:cs typeface="+mn-cs"/>
              </a:defRPr>
            </a:lvl1pPr>
            <a:lvl2pPr marL="742950" indent="-285750" algn="l" defTabSz="457200" rtl="0" eaLnBrk="1" latinLnBrk="0" hangingPunct="1">
              <a:lnSpc>
                <a:spcPct val="110000"/>
              </a:lnSpc>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1" latinLnBrk="0" hangingPunct="1">
              <a:lnSpc>
                <a:spcPct val="110000"/>
              </a:lnSpc>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lnSpc>
                <a:spcPct val="110000"/>
              </a:lnSpc>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457200" rtl="0" eaLnBrk="1" latinLnBrk="0" hangingPunct="1">
              <a:lnSpc>
                <a:spcPct val="110000"/>
              </a:lnSpc>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dirty="0"/>
              <a:t>N 2021: 221 intervju (har opplevd legemiddelmangel)</a:t>
            </a:r>
          </a:p>
        </p:txBody>
      </p:sp>
    </p:spTree>
    <p:extLst>
      <p:ext uri="{BB962C8B-B14F-4D97-AF65-F5344CB8AC3E}">
        <p14:creationId xmlns:p14="http://schemas.microsoft.com/office/powerpoint/2010/main" val="3476360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3CD6AE7-3D3B-4DC8-AFA0-A9D6A8595240}"/>
              </a:ext>
            </a:extLst>
          </p:cNvPr>
          <p:cNvSpPr>
            <a:spLocks noGrp="1"/>
          </p:cNvSpPr>
          <p:nvPr>
            <p:ph type="sldNum" sz="quarter" idx="11"/>
          </p:nvPr>
        </p:nvSpPr>
        <p:spPr/>
        <p:txBody>
          <a:bodyPr/>
          <a:lstStyle/>
          <a:p>
            <a:fld id="{2B94EE6C-EF8F-4AED-9DB7-C79B15755E22}" type="slidenum">
              <a:rPr lang="nb-NO" smtClean="0"/>
              <a:pPr/>
              <a:t>12</a:t>
            </a:fld>
            <a:endParaRPr lang="nb-NO" dirty="0"/>
          </a:p>
        </p:txBody>
      </p:sp>
      <p:graphicFrame>
        <p:nvGraphicFramePr>
          <p:cNvPr id="9" name="Plassholder for diagram 8">
            <a:extLst>
              <a:ext uri="{FF2B5EF4-FFF2-40B4-BE49-F238E27FC236}">
                <a16:creationId xmlns:a16="http://schemas.microsoft.com/office/drawing/2014/main" id="{AA7417F3-E4DB-4753-952A-60B11433A4A1}"/>
              </a:ext>
            </a:extLst>
          </p:cNvPr>
          <p:cNvGraphicFramePr>
            <a:graphicFrameLocks noGrp="1"/>
          </p:cNvGraphicFramePr>
          <p:nvPr>
            <p:ph type="chart" sz="quarter" idx="15"/>
            <p:extLst>
              <p:ext uri="{D42A27DB-BD31-4B8C-83A1-F6EECF244321}">
                <p14:modId xmlns:p14="http://schemas.microsoft.com/office/powerpoint/2010/main" val="572676799"/>
              </p:ext>
            </p:extLst>
          </p:nvPr>
        </p:nvGraphicFramePr>
        <p:xfrm>
          <a:off x="179959" y="1532119"/>
          <a:ext cx="11327862" cy="4499030"/>
        </p:xfrm>
        <a:graphic>
          <a:graphicData uri="http://schemas.openxmlformats.org/drawingml/2006/chart">
            <c:chart xmlns:c="http://schemas.openxmlformats.org/drawingml/2006/chart" xmlns:r="http://schemas.openxmlformats.org/officeDocument/2006/relationships" r:id="rId3"/>
          </a:graphicData>
        </a:graphic>
      </p:graphicFrame>
      <p:sp>
        <p:nvSpPr>
          <p:cNvPr id="6" name="Plassholder for tekst 5">
            <a:extLst>
              <a:ext uri="{FF2B5EF4-FFF2-40B4-BE49-F238E27FC236}">
                <a16:creationId xmlns:a16="http://schemas.microsoft.com/office/drawing/2014/main" id="{53B28E92-9866-49B3-B240-8DA95CC49E13}"/>
              </a:ext>
            </a:extLst>
          </p:cNvPr>
          <p:cNvSpPr>
            <a:spLocks noGrp="1"/>
          </p:cNvSpPr>
          <p:nvPr>
            <p:ph type="body" sz="quarter" idx="16"/>
          </p:nvPr>
        </p:nvSpPr>
        <p:spPr>
          <a:xfrm>
            <a:off x="258871" y="6066181"/>
            <a:ext cx="11674257" cy="288316"/>
          </a:xfrm>
        </p:spPr>
        <p:txBody>
          <a:bodyPr>
            <a:normAutofit/>
          </a:bodyPr>
          <a:lstStyle/>
          <a:p>
            <a:r>
              <a:rPr lang="nb-NO" dirty="0"/>
              <a:t>N 2021: 100 intervju (har opplevd legemiddelmangel, og fikk samme medisin med annen dosering, eller fikk annen medisin som skulle ha samme virkning)</a:t>
            </a:r>
          </a:p>
        </p:txBody>
      </p:sp>
      <p:sp>
        <p:nvSpPr>
          <p:cNvPr id="7" name="Plassholder for tekst 5">
            <a:extLst>
              <a:ext uri="{FF2B5EF4-FFF2-40B4-BE49-F238E27FC236}">
                <a16:creationId xmlns:a16="http://schemas.microsoft.com/office/drawing/2014/main" id="{DBF4318D-39BD-4514-9ACB-AEF725E14EA0}"/>
              </a:ext>
            </a:extLst>
          </p:cNvPr>
          <p:cNvSpPr txBox="1">
            <a:spLocks/>
          </p:cNvSpPr>
          <p:nvPr/>
        </p:nvSpPr>
        <p:spPr>
          <a:xfrm>
            <a:off x="263047" y="159657"/>
            <a:ext cx="11672888" cy="773613"/>
          </a:xfrm>
          <a:prstGeom prst="rect">
            <a:avLst/>
          </a:prstGeom>
        </p:spPr>
        <p:txBody>
          <a:bodyPr vert="horz" lIns="0" tIns="0" rIns="0" bIns="0" rtlCol="0" anchor="ctr" anchorCtr="0">
            <a:noAutofit/>
          </a:bodyPr>
          <a:lstStyle>
            <a:lvl1pPr marL="0" indent="0" algn="l" defTabSz="457200" rtl="0" eaLnBrk="1" latinLnBrk="0" hangingPunct="1">
              <a:lnSpc>
                <a:spcPct val="110000"/>
              </a:lnSpc>
              <a:spcBef>
                <a:spcPct val="20000"/>
              </a:spcBef>
              <a:buFont typeface="Calibri Light" panose="020F0302020204030204" pitchFamily="34" charset="0"/>
              <a:buNone/>
              <a:defRPr sz="2400" b="1" kern="1200">
                <a:solidFill>
                  <a:schemeClr val="tx1"/>
                </a:solidFill>
                <a:latin typeface="+mj-lt"/>
                <a:ea typeface="+mn-ea"/>
                <a:cs typeface="+mn-cs"/>
              </a:defRPr>
            </a:lvl1pPr>
            <a:lvl2pPr marL="742950" indent="-28575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2pPr>
            <a:lvl3pPr marL="11430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3pPr>
            <a:lvl4pPr marL="16002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4pPr>
            <a:lvl5pPr marL="20574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dirty="0"/>
              <a:t>Kun 1 av 3 var fornøyd med erstatningsmedisinen de fikk</a:t>
            </a:r>
          </a:p>
        </p:txBody>
      </p:sp>
      <p:sp>
        <p:nvSpPr>
          <p:cNvPr id="8" name="Plassholder for tekst 3">
            <a:extLst>
              <a:ext uri="{FF2B5EF4-FFF2-40B4-BE49-F238E27FC236}">
                <a16:creationId xmlns:a16="http://schemas.microsoft.com/office/drawing/2014/main" id="{1280A38A-7FFB-4368-BC44-4C1B2FB7FDBB}"/>
              </a:ext>
            </a:extLst>
          </p:cNvPr>
          <p:cNvSpPr>
            <a:spLocks noGrp="1"/>
          </p:cNvSpPr>
          <p:nvPr>
            <p:ph type="body" sz="quarter" idx="18"/>
          </p:nvPr>
        </p:nvSpPr>
        <p:spPr>
          <a:xfrm>
            <a:off x="8691238" y="2767366"/>
            <a:ext cx="3086599" cy="874698"/>
          </a:xfrm>
          <a:solidFill>
            <a:schemeClr val="accent3"/>
          </a:solidFill>
        </p:spPr>
        <p:txBody>
          <a:bodyPr vert="horz" lIns="180000" tIns="180000" rIns="180000" bIns="180000" rtlCol="0" anchor="ctr" anchorCtr="0">
            <a:normAutofit/>
          </a:bodyPr>
          <a:lstStyle/>
          <a:p>
            <a:pPr fontAlgn="base">
              <a:lnSpc>
                <a:spcPct val="120000"/>
              </a:lnSpc>
              <a:spcBef>
                <a:spcPts val="1200"/>
              </a:spcBef>
              <a:buSzPct val="125000"/>
            </a:pPr>
            <a:r>
              <a:rPr lang="nb-NO" sz="1400" b="0" dirty="0"/>
              <a:t>Yngre er generelt mindre fornøyde med erstatningsmedisin enn eldre.</a:t>
            </a:r>
          </a:p>
        </p:txBody>
      </p:sp>
    </p:spTree>
    <p:extLst>
      <p:ext uri="{BB962C8B-B14F-4D97-AF65-F5344CB8AC3E}">
        <p14:creationId xmlns:p14="http://schemas.microsoft.com/office/powerpoint/2010/main" val="3396053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3CD6AE7-3D3B-4DC8-AFA0-A9D6A8595240}"/>
              </a:ext>
            </a:extLst>
          </p:cNvPr>
          <p:cNvSpPr>
            <a:spLocks noGrp="1"/>
          </p:cNvSpPr>
          <p:nvPr>
            <p:ph type="sldNum" sz="quarter" idx="11"/>
          </p:nvPr>
        </p:nvSpPr>
        <p:spPr/>
        <p:txBody>
          <a:bodyPr/>
          <a:lstStyle/>
          <a:p>
            <a:fld id="{2B94EE6C-EF8F-4AED-9DB7-C79B15755E22}" type="slidenum">
              <a:rPr lang="nb-NO" smtClean="0"/>
              <a:pPr/>
              <a:t>13</a:t>
            </a:fld>
            <a:endParaRPr lang="nb-NO" dirty="0"/>
          </a:p>
        </p:txBody>
      </p:sp>
      <p:graphicFrame>
        <p:nvGraphicFramePr>
          <p:cNvPr id="9" name="Plassholder for diagram 8">
            <a:extLst>
              <a:ext uri="{FF2B5EF4-FFF2-40B4-BE49-F238E27FC236}">
                <a16:creationId xmlns:a16="http://schemas.microsoft.com/office/drawing/2014/main" id="{AA7417F3-E4DB-4753-952A-60B11433A4A1}"/>
              </a:ext>
            </a:extLst>
          </p:cNvPr>
          <p:cNvGraphicFramePr>
            <a:graphicFrameLocks noGrp="1"/>
          </p:cNvGraphicFramePr>
          <p:nvPr>
            <p:ph type="chart" sz="quarter" idx="15"/>
            <p:extLst>
              <p:ext uri="{D42A27DB-BD31-4B8C-83A1-F6EECF244321}">
                <p14:modId xmlns:p14="http://schemas.microsoft.com/office/powerpoint/2010/main" val="3278833359"/>
              </p:ext>
            </p:extLst>
          </p:nvPr>
        </p:nvGraphicFramePr>
        <p:xfrm>
          <a:off x="179960" y="1391055"/>
          <a:ext cx="7524346" cy="4562270"/>
        </p:xfrm>
        <a:graphic>
          <a:graphicData uri="http://schemas.openxmlformats.org/drawingml/2006/chart">
            <c:chart xmlns:c="http://schemas.openxmlformats.org/drawingml/2006/chart" xmlns:r="http://schemas.openxmlformats.org/officeDocument/2006/relationships" r:id="rId3"/>
          </a:graphicData>
        </a:graphic>
      </p:graphicFrame>
      <p:sp>
        <p:nvSpPr>
          <p:cNvPr id="4" name="Plassholder for tekst 3">
            <a:extLst>
              <a:ext uri="{FF2B5EF4-FFF2-40B4-BE49-F238E27FC236}">
                <a16:creationId xmlns:a16="http://schemas.microsoft.com/office/drawing/2014/main" id="{C78F2CE7-AFA6-4887-B4C4-61608E475E7E}"/>
              </a:ext>
            </a:extLst>
          </p:cNvPr>
          <p:cNvSpPr>
            <a:spLocks noGrp="1"/>
          </p:cNvSpPr>
          <p:nvPr>
            <p:ph type="body" sz="quarter" idx="18"/>
          </p:nvPr>
        </p:nvSpPr>
        <p:spPr>
          <a:xfrm>
            <a:off x="7869677" y="2554301"/>
            <a:ext cx="3908161" cy="2235777"/>
          </a:xfrm>
          <a:solidFill>
            <a:schemeClr val="accent3"/>
          </a:solidFill>
        </p:spPr>
        <p:txBody>
          <a:bodyPr vert="horz" lIns="180000" tIns="180000" rIns="180000" bIns="180000" rtlCol="0" anchor="ctr" anchorCtr="0">
            <a:normAutofit/>
          </a:bodyPr>
          <a:lstStyle/>
          <a:p>
            <a:pPr fontAlgn="base">
              <a:lnSpc>
                <a:spcPct val="120000"/>
              </a:lnSpc>
              <a:spcBef>
                <a:spcPts val="1200"/>
              </a:spcBef>
              <a:buSzPct val="125000"/>
            </a:pPr>
            <a:r>
              <a:rPr lang="nb-NO" sz="1400" b="0" dirty="0"/>
              <a:t>70 prosent oppgir at de har ventet en uke eller lenger før den aktuelle medisinen de skulle ha ble tilgjengelig igjen. </a:t>
            </a:r>
          </a:p>
          <a:p>
            <a:pPr fontAlgn="base">
              <a:lnSpc>
                <a:spcPct val="120000"/>
              </a:lnSpc>
              <a:spcBef>
                <a:spcPts val="1200"/>
              </a:spcBef>
              <a:buSzPct val="125000"/>
            </a:pPr>
            <a:r>
              <a:rPr lang="nb-NO" sz="1400" b="0" dirty="0"/>
              <a:t>34 prosent har ventet på medisinen lenger enn en måned, og 19 prosent har måttet vente i over 2 måneder.</a:t>
            </a:r>
          </a:p>
        </p:txBody>
      </p:sp>
      <p:sp>
        <p:nvSpPr>
          <p:cNvPr id="6" name="Plassholder for tekst 5">
            <a:extLst>
              <a:ext uri="{FF2B5EF4-FFF2-40B4-BE49-F238E27FC236}">
                <a16:creationId xmlns:a16="http://schemas.microsoft.com/office/drawing/2014/main" id="{53B28E92-9866-49B3-B240-8DA95CC49E13}"/>
              </a:ext>
            </a:extLst>
          </p:cNvPr>
          <p:cNvSpPr>
            <a:spLocks noGrp="1"/>
          </p:cNvSpPr>
          <p:nvPr>
            <p:ph type="body" sz="quarter" idx="16"/>
          </p:nvPr>
        </p:nvSpPr>
        <p:spPr/>
        <p:txBody>
          <a:bodyPr>
            <a:normAutofit/>
          </a:bodyPr>
          <a:lstStyle/>
          <a:p>
            <a:r>
              <a:rPr lang="nb-NO" dirty="0"/>
              <a:t>N 2021: 221 intervju (har opplevd legemiddelmangel)</a:t>
            </a:r>
          </a:p>
        </p:txBody>
      </p:sp>
      <p:sp>
        <p:nvSpPr>
          <p:cNvPr id="10" name="Plassholder for tekst 5">
            <a:extLst>
              <a:ext uri="{FF2B5EF4-FFF2-40B4-BE49-F238E27FC236}">
                <a16:creationId xmlns:a16="http://schemas.microsoft.com/office/drawing/2014/main" id="{FE9EA879-D37D-400A-9680-F27C00AC0B9F}"/>
              </a:ext>
            </a:extLst>
          </p:cNvPr>
          <p:cNvSpPr txBox="1">
            <a:spLocks/>
          </p:cNvSpPr>
          <p:nvPr/>
        </p:nvSpPr>
        <p:spPr>
          <a:xfrm>
            <a:off x="263047" y="159657"/>
            <a:ext cx="11672888" cy="773613"/>
          </a:xfrm>
          <a:prstGeom prst="rect">
            <a:avLst/>
          </a:prstGeom>
        </p:spPr>
        <p:txBody>
          <a:bodyPr vert="horz" lIns="0" tIns="0" rIns="0" bIns="0" rtlCol="0" anchor="ctr" anchorCtr="0">
            <a:noAutofit/>
          </a:bodyPr>
          <a:lstStyle>
            <a:lvl1pPr marL="0" indent="0" algn="l" defTabSz="457200" rtl="0" eaLnBrk="1" latinLnBrk="0" hangingPunct="1">
              <a:lnSpc>
                <a:spcPct val="110000"/>
              </a:lnSpc>
              <a:spcBef>
                <a:spcPct val="20000"/>
              </a:spcBef>
              <a:buFont typeface="Calibri Light" panose="020F0302020204030204" pitchFamily="34" charset="0"/>
              <a:buNone/>
              <a:defRPr sz="2400" b="1" kern="1200">
                <a:solidFill>
                  <a:schemeClr val="tx1"/>
                </a:solidFill>
                <a:latin typeface="+mj-lt"/>
                <a:ea typeface="+mn-ea"/>
                <a:cs typeface="+mn-cs"/>
              </a:defRPr>
            </a:lvl1pPr>
            <a:lvl2pPr marL="742950" indent="-28575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2pPr>
            <a:lvl3pPr marL="11430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3pPr>
            <a:lvl4pPr marL="16002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4pPr>
            <a:lvl5pPr marL="20574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dirty="0"/>
              <a:t>7 av 10 har måttet vente over en uke på at medisinen ble tilgjengelig igjen</a:t>
            </a:r>
          </a:p>
        </p:txBody>
      </p:sp>
    </p:spTree>
    <p:extLst>
      <p:ext uri="{BB962C8B-B14F-4D97-AF65-F5344CB8AC3E}">
        <p14:creationId xmlns:p14="http://schemas.microsoft.com/office/powerpoint/2010/main" val="294709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3CD6AE7-3D3B-4DC8-AFA0-A9D6A8595240}"/>
              </a:ext>
            </a:extLst>
          </p:cNvPr>
          <p:cNvSpPr>
            <a:spLocks noGrp="1"/>
          </p:cNvSpPr>
          <p:nvPr>
            <p:ph type="sldNum" sz="quarter" idx="11"/>
          </p:nvPr>
        </p:nvSpPr>
        <p:spPr/>
        <p:txBody>
          <a:bodyPr/>
          <a:lstStyle/>
          <a:p>
            <a:fld id="{2B94EE6C-EF8F-4AED-9DB7-C79B15755E22}" type="slidenum">
              <a:rPr lang="nb-NO" smtClean="0"/>
              <a:pPr/>
              <a:t>14</a:t>
            </a:fld>
            <a:endParaRPr lang="nb-NO" dirty="0"/>
          </a:p>
        </p:txBody>
      </p:sp>
      <p:graphicFrame>
        <p:nvGraphicFramePr>
          <p:cNvPr id="9" name="Plassholder for diagram 8">
            <a:extLst>
              <a:ext uri="{FF2B5EF4-FFF2-40B4-BE49-F238E27FC236}">
                <a16:creationId xmlns:a16="http://schemas.microsoft.com/office/drawing/2014/main" id="{AA7417F3-E4DB-4753-952A-60B11433A4A1}"/>
              </a:ext>
            </a:extLst>
          </p:cNvPr>
          <p:cNvGraphicFramePr>
            <a:graphicFrameLocks noGrp="1"/>
          </p:cNvGraphicFramePr>
          <p:nvPr>
            <p:ph type="chart" sz="quarter" idx="15"/>
            <p:extLst>
              <p:ext uri="{D42A27DB-BD31-4B8C-83A1-F6EECF244321}">
                <p14:modId xmlns:p14="http://schemas.microsoft.com/office/powerpoint/2010/main" val="4046591457"/>
              </p:ext>
            </p:extLst>
          </p:nvPr>
        </p:nvGraphicFramePr>
        <p:xfrm>
          <a:off x="179960" y="1682885"/>
          <a:ext cx="7067146" cy="4270440"/>
        </p:xfrm>
        <a:graphic>
          <a:graphicData uri="http://schemas.openxmlformats.org/drawingml/2006/chart">
            <c:chart xmlns:c="http://schemas.openxmlformats.org/drawingml/2006/chart" xmlns:r="http://schemas.openxmlformats.org/officeDocument/2006/relationships" r:id="rId3"/>
          </a:graphicData>
        </a:graphic>
      </p:graphicFrame>
      <p:sp>
        <p:nvSpPr>
          <p:cNvPr id="4" name="Plassholder for tekst 3">
            <a:extLst>
              <a:ext uri="{FF2B5EF4-FFF2-40B4-BE49-F238E27FC236}">
                <a16:creationId xmlns:a16="http://schemas.microsoft.com/office/drawing/2014/main" id="{C78F2CE7-AFA6-4887-B4C4-61608E475E7E}"/>
              </a:ext>
            </a:extLst>
          </p:cNvPr>
          <p:cNvSpPr>
            <a:spLocks noGrp="1"/>
          </p:cNvSpPr>
          <p:nvPr>
            <p:ph type="body" sz="quarter" idx="18"/>
          </p:nvPr>
        </p:nvSpPr>
        <p:spPr>
          <a:xfrm>
            <a:off x="7528264" y="2578621"/>
            <a:ext cx="4269029" cy="2437261"/>
          </a:xfrm>
          <a:solidFill>
            <a:schemeClr val="accent3"/>
          </a:solidFill>
        </p:spPr>
        <p:txBody>
          <a:bodyPr vert="horz" lIns="180000" tIns="180000" rIns="180000" bIns="180000" rtlCol="0" anchor="ctr" anchorCtr="0">
            <a:normAutofit lnSpcReduction="10000"/>
          </a:bodyPr>
          <a:lstStyle/>
          <a:p>
            <a:pPr fontAlgn="base">
              <a:lnSpc>
                <a:spcPct val="120000"/>
              </a:lnSpc>
              <a:spcBef>
                <a:spcPts val="1200"/>
              </a:spcBef>
              <a:buSzPct val="125000"/>
            </a:pPr>
            <a:r>
              <a:rPr lang="nb-NO" sz="1400" b="0" dirty="0"/>
              <a:t>38 prosent av de som har opplevd legemiddelmangel har vært engstelig for egen helse på grunn av dette. Majoriteten av de som har opplevd engstelse har vært «litt» engstelig, men en andel på 9 prosent svarer at legemiddelmangel har gjort dem «svært» eller «ganske» engstelig.</a:t>
            </a:r>
          </a:p>
          <a:p>
            <a:pPr fontAlgn="base">
              <a:lnSpc>
                <a:spcPct val="120000"/>
              </a:lnSpc>
              <a:spcBef>
                <a:spcPts val="1200"/>
              </a:spcBef>
              <a:buSzPct val="125000"/>
            </a:pPr>
            <a:r>
              <a:rPr lang="nb-NO" sz="1400" b="0" dirty="0"/>
              <a:t>Flere personer over 45 år oppgir å være svært eller ganske engstelige.</a:t>
            </a:r>
          </a:p>
        </p:txBody>
      </p:sp>
      <p:sp>
        <p:nvSpPr>
          <p:cNvPr id="10" name="Plassholder for tekst 5">
            <a:extLst>
              <a:ext uri="{FF2B5EF4-FFF2-40B4-BE49-F238E27FC236}">
                <a16:creationId xmlns:a16="http://schemas.microsoft.com/office/drawing/2014/main" id="{63F755F6-559B-4885-97B1-13E7E4BB29FC}"/>
              </a:ext>
            </a:extLst>
          </p:cNvPr>
          <p:cNvSpPr txBox="1">
            <a:spLocks/>
          </p:cNvSpPr>
          <p:nvPr/>
        </p:nvSpPr>
        <p:spPr>
          <a:xfrm>
            <a:off x="263047" y="159657"/>
            <a:ext cx="11672888" cy="773613"/>
          </a:xfrm>
          <a:prstGeom prst="rect">
            <a:avLst/>
          </a:prstGeom>
        </p:spPr>
        <p:txBody>
          <a:bodyPr vert="horz" lIns="0" tIns="0" rIns="0" bIns="0" rtlCol="0" anchor="ctr" anchorCtr="0">
            <a:noAutofit/>
          </a:bodyPr>
          <a:lstStyle>
            <a:lvl1pPr marL="0" indent="0" algn="l" defTabSz="457200" rtl="0" eaLnBrk="1" latinLnBrk="0" hangingPunct="1">
              <a:lnSpc>
                <a:spcPct val="110000"/>
              </a:lnSpc>
              <a:spcBef>
                <a:spcPct val="20000"/>
              </a:spcBef>
              <a:buFont typeface="Calibri Light" panose="020F0302020204030204" pitchFamily="34" charset="0"/>
              <a:buNone/>
              <a:defRPr sz="2400" b="1" kern="1200">
                <a:solidFill>
                  <a:schemeClr val="tx1"/>
                </a:solidFill>
                <a:latin typeface="+mj-lt"/>
                <a:ea typeface="+mn-ea"/>
                <a:cs typeface="+mn-cs"/>
              </a:defRPr>
            </a:lvl1pPr>
            <a:lvl2pPr marL="742950" indent="-28575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2pPr>
            <a:lvl3pPr marL="11430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3pPr>
            <a:lvl4pPr marL="16002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4pPr>
            <a:lvl5pPr marL="20574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dirty="0"/>
              <a:t>4 av 10 har vært engstelig for egen helse på grunn av legemiddelmangel</a:t>
            </a:r>
          </a:p>
        </p:txBody>
      </p:sp>
      <p:sp>
        <p:nvSpPr>
          <p:cNvPr id="12" name="Plassholder for tekst 5">
            <a:extLst>
              <a:ext uri="{FF2B5EF4-FFF2-40B4-BE49-F238E27FC236}">
                <a16:creationId xmlns:a16="http://schemas.microsoft.com/office/drawing/2014/main" id="{3F4C8C07-97E1-42EE-9FB7-7549BBC96CBA}"/>
              </a:ext>
            </a:extLst>
          </p:cNvPr>
          <p:cNvSpPr>
            <a:spLocks noGrp="1"/>
          </p:cNvSpPr>
          <p:nvPr>
            <p:ph type="body" sz="quarter" idx="16"/>
          </p:nvPr>
        </p:nvSpPr>
        <p:spPr>
          <a:xfrm>
            <a:off x="263047" y="6056919"/>
            <a:ext cx="11674257" cy="288316"/>
          </a:xfrm>
        </p:spPr>
        <p:txBody>
          <a:bodyPr>
            <a:normAutofit/>
          </a:bodyPr>
          <a:lstStyle/>
          <a:p>
            <a:r>
              <a:rPr lang="nb-NO" dirty="0"/>
              <a:t>N 2021: 221 intervju (har opplevd legemiddelmangel)</a:t>
            </a:r>
          </a:p>
        </p:txBody>
      </p:sp>
    </p:spTree>
    <p:extLst>
      <p:ext uri="{BB962C8B-B14F-4D97-AF65-F5344CB8AC3E}">
        <p14:creationId xmlns:p14="http://schemas.microsoft.com/office/powerpoint/2010/main" val="2174348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3CD6AE7-3D3B-4DC8-AFA0-A9D6A8595240}"/>
              </a:ext>
            </a:extLst>
          </p:cNvPr>
          <p:cNvSpPr>
            <a:spLocks noGrp="1"/>
          </p:cNvSpPr>
          <p:nvPr>
            <p:ph type="sldNum" sz="quarter" idx="11"/>
          </p:nvPr>
        </p:nvSpPr>
        <p:spPr/>
        <p:txBody>
          <a:bodyPr/>
          <a:lstStyle/>
          <a:p>
            <a:fld id="{2B94EE6C-EF8F-4AED-9DB7-C79B15755E22}" type="slidenum">
              <a:rPr lang="nb-NO" smtClean="0"/>
              <a:pPr/>
              <a:t>15</a:t>
            </a:fld>
            <a:endParaRPr lang="nb-NO" dirty="0"/>
          </a:p>
        </p:txBody>
      </p:sp>
      <p:graphicFrame>
        <p:nvGraphicFramePr>
          <p:cNvPr id="9" name="Plassholder for diagram 8">
            <a:extLst>
              <a:ext uri="{FF2B5EF4-FFF2-40B4-BE49-F238E27FC236}">
                <a16:creationId xmlns:a16="http://schemas.microsoft.com/office/drawing/2014/main" id="{AA7417F3-E4DB-4753-952A-60B11433A4A1}"/>
              </a:ext>
            </a:extLst>
          </p:cNvPr>
          <p:cNvGraphicFramePr>
            <a:graphicFrameLocks noGrp="1"/>
          </p:cNvGraphicFramePr>
          <p:nvPr>
            <p:ph type="chart" sz="quarter" idx="15"/>
            <p:extLst>
              <p:ext uri="{D42A27DB-BD31-4B8C-83A1-F6EECF244321}">
                <p14:modId xmlns:p14="http://schemas.microsoft.com/office/powerpoint/2010/main" val="2968278909"/>
              </p:ext>
            </p:extLst>
          </p:nvPr>
        </p:nvGraphicFramePr>
        <p:xfrm>
          <a:off x="179958" y="1385455"/>
          <a:ext cx="9185715" cy="4623290"/>
        </p:xfrm>
        <a:graphic>
          <a:graphicData uri="http://schemas.openxmlformats.org/drawingml/2006/chart">
            <c:chart xmlns:c="http://schemas.openxmlformats.org/drawingml/2006/chart" xmlns:r="http://schemas.openxmlformats.org/officeDocument/2006/relationships" r:id="rId3"/>
          </a:graphicData>
        </a:graphic>
      </p:graphicFrame>
      <p:sp>
        <p:nvSpPr>
          <p:cNvPr id="7" name="Plassholder for tekst 5">
            <a:extLst>
              <a:ext uri="{FF2B5EF4-FFF2-40B4-BE49-F238E27FC236}">
                <a16:creationId xmlns:a16="http://schemas.microsoft.com/office/drawing/2014/main" id="{2F227DCC-934A-4435-B677-ACAEEDD103F9}"/>
              </a:ext>
            </a:extLst>
          </p:cNvPr>
          <p:cNvSpPr txBox="1">
            <a:spLocks/>
          </p:cNvSpPr>
          <p:nvPr/>
        </p:nvSpPr>
        <p:spPr>
          <a:xfrm>
            <a:off x="263047" y="159657"/>
            <a:ext cx="11672888" cy="773613"/>
          </a:xfrm>
          <a:prstGeom prst="rect">
            <a:avLst/>
          </a:prstGeom>
        </p:spPr>
        <p:txBody>
          <a:bodyPr vert="horz" lIns="0" tIns="0" rIns="0" bIns="0" rtlCol="0" anchor="ctr" anchorCtr="0">
            <a:noAutofit/>
          </a:bodyPr>
          <a:lstStyle>
            <a:lvl1pPr marL="0" indent="0" algn="l" defTabSz="457200" rtl="0" eaLnBrk="1" latinLnBrk="0" hangingPunct="1">
              <a:lnSpc>
                <a:spcPct val="110000"/>
              </a:lnSpc>
              <a:spcBef>
                <a:spcPct val="20000"/>
              </a:spcBef>
              <a:buFont typeface="Calibri Light" panose="020F0302020204030204" pitchFamily="34" charset="0"/>
              <a:buNone/>
              <a:defRPr sz="2400" b="1" kern="1200">
                <a:solidFill>
                  <a:schemeClr val="tx1"/>
                </a:solidFill>
                <a:latin typeface="+mj-lt"/>
                <a:ea typeface="+mn-ea"/>
                <a:cs typeface="+mn-cs"/>
              </a:defRPr>
            </a:lvl1pPr>
            <a:lvl2pPr marL="742950" indent="-28575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2pPr>
            <a:lvl3pPr marL="11430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3pPr>
            <a:lvl4pPr marL="16002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4pPr>
            <a:lvl5pPr marL="20574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dirty="0"/>
              <a:t>1 av 10 har opplevd mangel på livskritiske medisiner</a:t>
            </a:r>
          </a:p>
        </p:txBody>
      </p:sp>
      <p:sp>
        <p:nvSpPr>
          <p:cNvPr id="11" name="Plassholder for tekst 5">
            <a:extLst>
              <a:ext uri="{FF2B5EF4-FFF2-40B4-BE49-F238E27FC236}">
                <a16:creationId xmlns:a16="http://schemas.microsoft.com/office/drawing/2014/main" id="{BD847DD0-E878-4320-ABC6-3A9D001B24A9}"/>
              </a:ext>
            </a:extLst>
          </p:cNvPr>
          <p:cNvSpPr txBox="1">
            <a:spLocks/>
          </p:cNvSpPr>
          <p:nvPr/>
        </p:nvSpPr>
        <p:spPr>
          <a:xfrm>
            <a:off x="263047" y="6056919"/>
            <a:ext cx="11674257" cy="288316"/>
          </a:xfrm>
          <a:prstGeom prst="rect">
            <a:avLst/>
          </a:prstGeom>
        </p:spPr>
        <p:txBody>
          <a:bodyPr vert="horz" lIns="0" tIns="0" rIns="0" bIns="0" rtlCol="0" anchor="b" anchorCtr="0">
            <a:normAutofit/>
          </a:bodyPr>
          <a:lstStyle>
            <a:lvl1pPr marL="0" indent="0" algn="l" defTabSz="457200" rtl="0" eaLnBrk="1" latinLnBrk="0" hangingPunct="1">
              <a:lnSpc>
                <a:spcPct val="110000"/>
              </a:lnSpc>
              <a:spcBef>
                <a:spcPct val="20000"/>
              </a:spcBef>
              <a:buFont typeface="Calibri Light" panose="020F0302020204030204" pitchFamily="34" charset="0"/>
              <a:buNone/>
              <a:defRPr sz="1400" i="1" kern="1200">
                <a:solidFill>
                  <a:schemeClr val="tx1"/>
                </a:solidFill>
                <a:latin typeface="+mn-lt"/>
                <a:ea typeface="+mn-ea"/>
                <a:cs typeface="+mn-cs"/>
              </a:defRPr>
            </a:lvl1pPr>
            <a:lvl2pPr marL="742950" indent="-285750" algn="l" defTabSz="457200" rtl="0" eaLnBrk="1" latinLnBrk="0" hangingPunct="1">
              <a:lnSpc>
                <a:spcPct val="110000"/>
              </a:lnSpc>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1" latinLnBrk="0" hangingPunct="1">
              <a:lnSpc>
                <a:spcPct val="110000"/>
              </a:lnSpc>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lnSpc>
                <a:spcPct val="110000"/>
              </a:lnSpc>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457200" rtl="0" eaLnBrk="1" latinLnBrk="0" hangingPunct="1">
              <a:lnSpc>
                <a:spcPct val="110000"/>
              </a:lnSpc>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dirty="0"/>
              <a:t>N 2021: 221 intervju (har opplevd legemiddelmangel)</a:t>
            </a:r>
          </a:p>
        </p:txBody>
      </p:sp>
      <p:sp>
        <p:nvSpPr>
          <p:cNvPr id="6" name="Plassholder for tekst 3">
            <a:extLst>
              <a:ext uri="{FF2B5EF4-FFF2-40B4-BE49-F238E27FC236}">
                <a16:creationId xmlns:a16="http://schemas.microsoft.com/office/drawing/2014/main" id="{577DE915-5F9D-411B-8A53-F967A445B6C5}"/>
              </a:ext>
            </a:extLst>
          </p:cNvPr>
          <p:cNvSpPr>
            <a:spLocks noGrp="1"/>
          </p:cNvSpPr>
          <p:nvPr>
            <p:ph type="body" sz="quarter" idx="18"/>
          </p:nvPr>
        </p:nvSpPr>
        <p:spPr>
          <a:xfrm>
            <a:off x="9037468" y="3106735"/>
            <a:ext cx="2707689" cy="1180730"/>
          </a:xfrm>
          <a:solidFill>
            <a:schemeClr val="accent3"/>
          </a:solidFill>
        </p:spPr>
        <p:txBody>
          <a:bodyPr vert="horz" lIns="180000" tIns="180000" rIns="180000" bIns="180000" rtlCol="0" anchor="ctr" anchorCtr="0">
            <a:normAutofit/>
          </a:bodyPr>
          <a:lstStyle/>
          <a:p>
            <a:pPr fontAlgn="base">
              <a:lnSpc>
                <a:spcPct val="120000"/>
              </a:lnSpc>
              <a:spcBef>
                <a:spcPts val="1200"/>
              </a:spcBef>
              <a:buSzPct val="125000"/>
            </a:pPr>
            <a:r>
              <a:rPr lang="nb-NO" sz="1400" b="0" dirty="0"/>
              <a:t>I aldersgruppen 45-59 år har så mange som 15% opplevd mangel på livskritisk medisin.</a:t>
            </a:r>
          </a:p>
        </p:txBody>
      </p:sp>
    </p:spTree>
    <p:extLst>
      <p:ext uri="{BB962C8B-B14F-4D97-AF65-F5344CB8AC3E}">
        <p14:creationId xmlns:p14="http://schemas.microsoft.com/office/powerpoint/2010/main" val="3519925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3CD6AE7-3D3B-4DC8-AFA0-A9D6A8595240}"/>
              </a:ext>
            </a:extLst>
          </p:cNvPr>
          <p:cNvSpPr>
            <a:spLocks noGrp="1"/>
          </p:cNvSpPr>
          <p:nvPr>
            <p:ph type="sldNum" sz="quarter" idx="11"/>
          </p:nvPr>
        </p:nvSpPr>
        <p:spPr/>
        <p:txBody>
          <a:bodyPr/>
          <a:lstStyle/>
          <a:p>
            <a:fld id="{2B94EE6C-EF8F-4AED-9DB7-C79B15755E22}" type="slidenum">
              <a:rPr lang="nb-NO" smtClean="0"/>
              <a:pPr/>
              <a:t>16</a:t>
            </a:fld>
            <a:endParaRPr lang="nb-NO" dirty="0"/>
          </a:p>
        </p:txBody>
      </p:sp>
      <p:graphicFrame>
        <p:nvGraphicFramePr>
          <p:cNvPr id="9" name="Plassholder for diagram 8">
            <a:extLst>
              <a:ext uri="{FF2B5EF4-FFF2-40B4-BE49-F238E27FC236}">
                <a16:creationId xmlns:a16="http://schemas.microsoft.com/office/drawing/2014/main" id="{AA7417F3-E4DB-4753-952A-60B11433A4A1}"/>
              </a:ext>
            </a:extLst>
          </p:cNvPr>
          <p:cNvGraphicFramePr>
            <a:graphicFrameLocks noGrp="1"/>
          </p:cNvGraphicFramePr>
          <p:nvPr>
            <p:ph type="chart" sz="quarter" idx="15"/>
            <p:extLst>
              <p:ext uri="{D42A27DB-BD31-4B8C-83A1-F6EECF244321}">
                <p14:modId xmlns:p14="http://schemas.microsoft.com/office/powerpoint/2010/main" val="1860410844"/>
              </p:ext>
            </p:extLst>
          </p:nvPr>
        </p:nvGraphicFramePr>
        <p:xfrm>
          <a:off x="103759" y="1626104"/>
          <a:ext cx="7834011" cy="4406728"/>
        </p:xfrm>
        <a:graphic>
          <a:graphicData uri="http://schemas.openxmlformats.org/drawingml/2006/chart">
            <c:chart xmlns:c="http://schemas.openxmlformats.org/drawingml/2006/chart" xmlns:r="http://schemas.openxmlformats.org/officeDocument/2006/relationships" r:id="rId3"/>
          </a:graphicData>
        </a:graphic>
      </p:graphicFrame>
      <p:sp>
        <p:nvSpPr>
          <p:cNvPr id="4" name="Plassholder for tekst 3">
            <a:extLst>
              <a:ext uri="{FF2B5EF4-FFF2-40B4-BE49-F238E27FC236}">
                <a16:creationId xmlns:a16="http://schemas.microsoft.com/office/drawing/2014/main" id="{C78F2CE7-AFA6-4887-B4C4-61608E475E7E}"/>
              </a:ext>
            </a:extLst>
          </p:cNvPr>
          <p:cNvSpPr>
            <a:spLocks noGrp="1"/>
          </p:cNvSpPr>
          <p:nvPr>
            <p:ph type="body" sz="quarter" idx="18"/>
          </p:nvPr>
        </p:nvSpPr>
        <p:spPr>
          <a:xfrm>
            <a:off x="7937770" y="2398660"/>
            <a:ext cx="3998165" cy="2060679"/>
          </a:xfrm>
          <a:solidFill>
            <a:schemeClr val="accent3"/>
          </a:solidFill>
        </p:spPr>
        <p:txBody>
          <a:bodyPr vert="horz" lIns="180000" tIns="180000" rIns="180000" bIns="180000" rtlCol="0" anchor="ctr" anchorCtr="0">
            <a:normAutofit/>
          </a:bodyPr>
          <a:lstStyle/>
          <a:p>
            <a:pPr fontAlgn="base">
              <a:lnSpc>
                <a:spcPct val="120000"/>
              </a:lnSpc>
              <a:spcBef>
                <a:spcPts val="1200"/>
              </a:spcBef>
              <a:buSzPct val="125000"/>
            </a:pPr>
            <a:r>
              <a:rPr lang="nb-NO" sz="1400" b="0" dirty="0"/>
              <a:t>25 prosent angir konkrete helseproblemer som de mener kan relateres til legemiddelmangel. Det var mulig å angi flere svar.</a:t>
            </a:r>
          </a:p>
          <a:p>
            <a:pPr fontAlgn="base">
              <a:lnSpc>
                <a:spcPct val="120000"/>
              </a:lnSpc>
              <a:spcBef>
                <a:spcPts val="1200"/>
              </a:spcBef>
              <a:buSzPct val="125000"/>
            </a:pPr>
            <a:r>
              <a:rPr lang="nb-NO" sz="1400" b="0" dirty="0"/>
              <a:t>7 av 10 har ikke opplevd konkrete helseproblemer som følge av legemiddelmangel. </a:t>
            </a:r>
          </a:p>
        </p:txBody>
      </p:sp>
      <p:sp>
        <p:nvSpPr>
          <p:cNvPr id="7" name="Plassholder for tekst 5">
            <a:extLst>
              <a:ext uri="{FF2B5EF4-FFF2-40B4-BE49-F238E27FC236}">
                <a16:creationId xmlns:a16="http://schemas.microsoft.com/office/drawing/2014/main" id="{322A59A2-6CC9-4E11-BD56-837FC18DC33D}"/>
              </a:ext>
            </a:extLst>
          </p:cNvPr>
          <p:cNvSpPr txBox="1">
            <a:spLocks/>
          </p:cNvSpPr>
          <p:nvPr/>
        </p:nvSpPr>
        <p:spPr>
          <a:xfrm>
            <a:off x="263047" y="159657"/>
            <a:ext cx="11672888" cy="773613"/>
          </a:xfrm>
          <a:prstGeom prst="rect">
            <a:avLst/>
          </a:prstGeom>
        </p:spPr>
        <p:txBody>
          <a:bodyPr vert="horz" lIns="0" tIns="0" rIns="0" bIns="0" rtlCol="0" anchor="ctr" anchorCtr="0">
            <a:noAutofit/>
          </a:bodyPr>
          <a:lstStyle>
            <a:lvl1pPr marL="0" indent="0" algn="l" defTabSz="457200" rtl="0" eaLnBrk="1" latinLnBrk="0" hangingPunct="1">
              <a:lnSpc>
                <a:spcPct val="110000"/>
              </a:lnSpc>
              <a:spcBef>
                <a:spcPct val="20000"/>
              </a:spcBef>
              <a:buFont typeface="Calibri Light" panose="020F0302020204030204" pitchFamily="34" charset="0"/>
              <a:buNone/>
              <a:defRPr sz="2400" b="1" kern="1200">
                <a:solidFill>
                  <a:schemeClr val="tx1"/>
                </a:solidFill>
                <a:latin typeface="+mj-lt"/>
                <a:ea typeface="+mn-ea"/>
                <a:cs typeface="+mn-cs"/>
              </a:defRPr>
            </a:lvl1pPr>
            <a:lvl2pPr marL="742950" indent="-28575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2pPr>
            <a:lvl3pPr marL="11430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3pPr>
            <a:lvl4pPr marL="16002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4pPr>
            <a:lvl5pPr marL="20574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dirty="0"/>
              <a:t>1 av 4 har opplevd helseproblemer knyttet til legemiddelmangel</a:t>
            </a:r>
          </a:p>
        </p:txBody>
      </p:sp>
      <p:sp>
        <p:nvSpPr>
          <p:cNvPr id="12" name="Plassholder for tekst 5">
            <a:extLst>
              <a:ext uri="{FF2B5EF4-FFF2-40B4-BE49-F238E27FC236}">
                <a16:creationId xmlns:a16="http://schemas.microsoft.com/office/drawing/2014/main" id="{34C8814D-3862-49D2-B089-57B9453C9B2F}"/>
              </a:ext>
            </a:extLst>
          </p:cNvPr>
          <p:cNvSpPr txBox="1">
            <a:spLocks/>
          </p:cNvSpPr>
          <p:nvPr/>
        </p:nvSpPr>
        <p:spPr>
          <a:xfrm>
            <a:off x="263047" y="6056919"/>
            <a:ext cx="11674257" cy="288316"/>
          </a:xfrm>
          <a:prstGeom prst="rect">
            <a:avLst/>
          </a:prstGeom>
        </p:spPr>
        <p:txBody>
          <a:bodyPr vert="horz" lIns="0" tIns="0" rIns="0" bIns="0" rtlCol="0" anchor="b" anchorCtr="0">
            <a:normAutofit/>
          </a:bodyPr>
          <a:lstStyle>
            <a:lvl1pPr marL="0" indent="0" algn="l" defTabSz="457200" rtl="0" eaLnBrk="1" latinLnBrk="0" hangingPunct="1">
              <a:lnSpc>
                <a:spcPct val="110000"/>
              </a:lnSpc>
              <a:spcBef>
                <a:spcPct val="20000"/>
              </a:spcBef>
              <a:buFont typeface="Calibri Light" panose="020F0302020204030204" pitchFamily="34" charset="0"/>
              <a:buNone/>
              <a:defRPr sz="1400" i="1" kern="1200">
                <a:solidFill>
                  <a:schemeClr val="tx1"/>
                </a:solidFill>
                <a:latin typeface="+mn-lt"/>
                <a:ea typeface="+mn-ea"/>
                <a:cs typeface="+mn-cs"/>
              </a:defRPr>
            </a:lvl1pPr>
            <a:lvl2pPr marL="742950" indent="-285750" algn="l" defTabSz="457200" rtl="0" eaLnBrk="1" latinLnBrk="0" hangingPunct="1">
              <a:lnSpc>
                <a:spcPct val="110000"/>
              </a:lnSpc>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1" latinLnBrk="0" hangingPunct="1">
              <a:lnSpc>
                <a:spcPct val="110000"/>
              </a:lnSpc>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lnSpc>
                <a:spcPct val="110000"/>
              </a:lnSpc>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457200" rtl="0" eaLnBrk="1" latinLnBrk="0" hangingPunct="1">
              <a:lnSpc>
                <a:spcPct val="110000"/>
              </a:lnSpc>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dirty="0"/>
              <a:t>N 2021: 221 intervju (har opplevd legemiddelmangel)</a:t>
            </a:r>
          </a:p>
        </p:txBody>
      </p:sp>
    </p:spTree>
    <p:extLst>
      <p:ext uri="{BB962C8B-B14F-4D97-AF65-F5344CB8AC3E}">
        <p14:creationId xmlns:p14="http://schemas.microsoft.com/office/powerpoint/2010/main" val="1348146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3CD6AE7-3D3B-4DC8-AFA0-A9D6A8595240}"/>
              </a:ext>
            </a:extLst>
          </p:cNvPr>
          <p:cNvSpPr>
            <a:spLocks noGrp="1"/>
          </p:cNvSpPr>
          <p:nvPr>
            <p:ph type="sldNum" sz="quarter" idx="11"/>
          </p:nvPr>
        </p:nvSpPr>
        <p:spPr/>
        <p:txBody>
          <a:bodyPr/>
          <a:lstStyle/>
          <a:p>
            <a:fld id="{2B94EE6C-EF8F-4AED-9DB7-C79B15755E22}" type="slidenum">
              <a:rPr lang="nb-NO" smtClean="0"/>
              <a:pPr/>
              <a:t>17</a:t>
            </a:fld>
            <a:endParaRPr lang="nb-NO" dirty="0"/>
          </a:p>
        </p:txBody>
      </p:sp>
      <p:graphicFrame>
        <p:nvGraphicFramePr>
          <p:cNvPr id="9" name="Plassholder for diagram 8">
            <a:extLst>
              <a:ext uri="{FF2B5EF4-FFF2-40B4-BE49-F238E27FC236}">
                <a16:creationId xmlns:a16="http://schemas.microsoft.com/office/drawing/2014/main" id="{AA7417F3-E4DB-4753-952A-60B11433A4A1}"/>
              </a:ext>
            </a:extLst>
          </p:cNvPr>
          <p:cNvGraphicFramePr>
            <a:graphicFrameLocks noGrp="1"/>
          </p:cNvGraphicFramePr>
          <p:nvPr>
            <p:ph type="chart" sz="quarter" idx="15"/>
            <p:extLst>
              <p:ext uri="{D42A27DB-BD31-4B8C-83A1-F6EECF244321}">
                <p14:modId xmlns:p14="http://schemas.microsoft.com/office/powerpoint/2010/main" val="3513064773"/>
              </p:ext>
            </p:extLst>
          </p:nvPr>
        </p:nvGraphicFramePr>
        <p:xfrm>
          <a:off x="276941" y="1566153"/>
          <a:ext cx="11123876" cy="4322677"/>
        </p:xfrm>
        <a:graphic>
          <a:graphicData uri="http://schemas.openxmlformats.org/drawingml/2006/chart">
            <c:chart xmlns:c="http://schemas.openxmlformats.org/drawingml/2006/chart" xmlns:r="http://schemas.openxmlformats.org/officeDocument/2006/relationships" r:id="rId3"/>
          </a:graphicData>
        </a:graphic>
      </p:graphicFrame>
      <p:sp>
        <p:nvSpPr>
          <p:cNvPr id="10" name="Plassholder for tekst 5">
            <a:extLst>
              <a:ext uri="{FF2B5EF4-FFF2-40B4-BE49-F238E27FC236}">
                <a16:creationId xmlns:a16="http://schemas.microsoft.com/office/drawing/2014/main" id="{FD8A2A52-47F8-4FF3-8CBB-DDF4064AC326}"/>
              </a:ext>
            </a:extLst>
          </p:cNvPr>
          <p:cNvSpPr txBox="1">
            <a:spLocks/>
          </p:cNvSpPr>
          <p:nvPr/>
        </p:nvSpPr>
        <p:spPr>
          <a:xfrm>
            <a:off x="263047" y="159657"/>
            <a:ext cx="11672888" cy="773613"/>
          </a:xfrm>
          <a:prstGeom prst="rect">
            <a:avLst/>
          </a:prstGeom>
        </p:spPr>
        <p:txBody>
          <a:bodyPr vert="horz" lIns="0" tIns="0" rIns="0" bIns="0" rtlCol="0" anchor="ctr" anchorCtr="0">
            <a:noAutofit/>
          </a:bodyPr>
          <a:lstStyle>
            <a:lvl1pPr marL="0" indent="0" algn="l" defTabSz="457200" rtl="0" eaLnBrk="1" latinLnBrk="0" hangingPunct="1">
              <a:lnSpc>
                <a:spcPct val="110000"/>
              </a:lnSpc>
              <a:spcBef>
                <a:spcPct val="20000"/>
              </a:spcBef>
              <a:buFont typeface="Calibri Light" panose="020F0302020204030204" pitchFamily="34" charset="0"/>
              <a:buNone/>
              <a:defRPr sz="2400" b="1" kern="1200">
                <a:solidFill>
                  <a:schemeClr val="tx1"/>
                </a:solidFill>
                <a:latin typeface="+mj-lt"/>
                <a:ea typeface="+mn-ea"/>
                <a:cs typeface="+mn-cs"/>
              </a:defRPr>
            </a:lvl1pPr>
            <a:lvl2pPr marL="742950" indent="-28575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2pPr>
            <a:lvl3pPr marL="11430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3pPr>
            <a:lvl4pPr marL="16002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4pPr>
            <a:lvl5pPr marL="20574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dirty="0"/>
              <a:t>7 av 10 forventer å oppleve legemiddelmangel igjen</a:t>
            </a:r>
          </a:p>
        </p:txBody>
      </p:sp>
      <p:sp>
        <p:nvSpPr>
          <p:cNvPr id="14" name="Plassholder for tekst 5">
            <a:extLst>
              <a:ext uri="{FF2B5EF4-FFF2-40B4-BE49-F238E27FC236}">
                <a16:creationId xmlns:a16="http://schemas.microsoft.com/office/drawing/2014/main" id="{92FA2E9F-460F-4D02-9DD7-078FDB7490E1}"/>
              </a:ext>
            </a:extLst>
          </p:cNvPr>
          <p:cNvSpPr txBox="1">
            <a:spLocks/>
          </p:cNvSpPr>
          <p:nvPr/>
        </p:nvSpPr>
        <p:spPr>
          <a:xfrm>
            <a:off x="263047" y="6056919"/>
            <a:ext cx="11674257" cy="288316"/>
          </a:xfrm>
          <a:prstGeom prst="rect">
            <a:avLst/>
          </a:prstGeom>
        </p:spPr>
        <p:txBody>
          <a:bodyPr vert="horz" lIns="0" tIns="0" rIns="0" bIns="0" rtlCol="0" anchor="b" anchorCtr="0">
            <a:normAutofit/>
          </a:bodyPr>
          <a:lstStyle>
            <a:lvl1pPr marL="0" indent="0" algn="l" defTabSz="457200" rtl="0" eaLnBrk="1" latinLnBrk="0" hangingPunct="1">
              <a:lnSpc>
                <a:spcPct val="110000"/>
              </a:lnSpc>
              <a:spcBef>
                <a:spcPct val="20000"/>
              </a:spcBef>
              <a:buFont typeface="Calibri Light" panose="020F0302020204030204" pitchFamily="34" charset="0"/>
              <a:buNone/>
              <a:defRPr sz="1400" i="1" kern="1200">
                <a:solidFill>
                  <a:schemeClr val="tx1"/>
                </a:solidFill>
                <a:latin typeface="+mn-lt"/>
                <a:ea typeface="+mn-ea"/>
                <a:cs typeface="+mn-cs"/>
              </a:defRPr>
            </a:lvl1pPr>
            <a:lvl2pPr marL="742950" indent="-285750" algn="l" defTabSz="457200" rtl="0" eaLnBrk="1" latinLnBrk="0" hangingPunct="1">
              <a:lnSpc>
                <a:spcPct val="110000"/>
              </a:lnSpc>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1" latinLnBrk="0" hangingPunct="1">
              <a:lnSpc>
                <a:spcPct val="110000"/>
              </a:lnSpc>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lnSpc>
                <a:spcPct val="110000"/>
              </a:lnSpc>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457200" rtl="0" eaLnBrk="1" latinLnBrk="0" hangingPunct="1">
              <a:lnSpc>
                <a:spcPct val="110000"/>
              </a:lnSpc>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dirty="0"/>
              <a:t>N 2021: 221 intervju (har opplevd legemiddelmangel)</a:t>
            </a:r>
          </a:p>
        </p:txBody>
      </p:sp>
    </p:spTree>
    <p:extLst>
      <p:ext uri="{BB962C8B-B14F-4D97-AF65-F5344CB8AC3E}">
        <p14:creationId xmlns:p14="http://schemas.microsoft.com/office/powerpoint/2010/main" val="4111710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3CD6AE7-3D3B-4DC8-AFA0-A9D6A8595240}"/>
              </a:ext>
            </a:extLst>
          </p:cNvPr>
          <p:cNvSpPr>
            <a:spLocks noGrp="1"/>
          </p:cNvSpPr>
          <p:nvPr>
            <p:ph type="sldNum" sz="quarter" idx="11"/>
          </p:nvPr>
        </p:nvSpPr>
        <p:spPr/>
        <p:txBody>
          <a:bodyPr/>
          <a:lstStyle/>
          <a:p>
            <a:fld id="{2B94EE6C-EF8F-4AED-9DB7-C79B15755E22}" type="slidenum">
              <a:rPr lang="nb-NO" smtClean="0"/>
              <a:pPr/>
              <a:t>18</a:t>
            </a:fld>
            <a:endParaRPr lang="nb-NO" dirty="0"/>
          </a:p>
        </p:txBody>
      </p:sp>
      <p:graphicFrame>
        <p:nvGraphicFramePr>
          <p:cNvPr id="9" name="Plassholder for diagram 8">
            <a:extLst>
              <a:ext uri="{FF2B5EF4-FFF2-40B4-BE49-F238E27FC236}">
                <a16:creationId xmlns:a16="http://schemas.microsoft.com/office/drawing/2014/main" id="{AA7417F3-E4DB-4753-952A-60B11433A4A1}"/>
              </a:ext>
            </a:extLst>
          </p:cNvPr>
          <p:cNvGraphicFramePr>
            <a:graphicFrameLocks noGrp="1"/>
          </p:cNvGraphicFramePr>
          <p:nvPr>
            <p:ph type="chart" sz="quarter" idx="15"/>
            <p:extLst>
              <p:ext uri="{D42A27DB-BD31-4B8C-83A1-F6EECF244321}">
                <p14:modId xmlns:p14="http://schemas.microsoft.com/office/powerpoint/2010/main" val="1230859744"/>
              </p:ext>
            </p:extLst>
          </p:nvPr>
        </p:nvGraphicFramePr>
        <p:xfrm>
          <a:off x="276940" y="1566153"/>
          <a:ext cx="7872761" cy="4322677"/>
        </p:xfrm>
        <a:graphic>
          <a:graphicData uri="http://schemas.openxmlformats.org/drawingml/2006/chart">
            <c:chart xmlns:c="http://schemas.openxmlformats.org/drawingml/2006/chart" xmlns:r="http://schemas.openxmlformats.org/officeDocument/2006/relationships" r:id="rId3"/>
          </a:graphicData>
        </a:graphic>
      </p:graphicFrame>
      <p:sp>
        <p:nvSpPr>
          <p:cNvPr id="10" name="Plassholder for tekst 5">
            <a:extLst>
              <a:ext uri="{FF2B5EF4-FFF2-40B4-BE49-F238E27FC236}">
                <a16:creationId xmlns:a16="http://schemas.microsoft.com/office/drawing/2014/main" id="{FD8A2A52-47F8-4FF3-8CBB-DDF4064AC326}"/>
              </a:ext>
            </a:extLst>
          </p:cNvPr>
          <p:cNvSpPr txBox="1">
            <a:spLocks/>
          </p:cNvSpPr>
          <p:nvPr/>
        </p:nvSpPr>
        <p:spPr>
          <a:xfrm>
            <a:off x="263047" y="159657"/>
            <a:ext cx="11672888" cy="773613"/>
          </a:xfrm>
          <a:prstGeom prst="rect">
            <a:avLst/>
          </a:prstGeom>
        </p:spPr>
        <p:txBody>
          <a:bodyPr vert="horz" lIns="0" tIns="0" rIns="0" bIns="0" rtlCol="0" anchor="ctr" anchorCtr="0">
            <a:noAutofit/>
          </a:bodyPr>
          <a:lstStyle>
            <a:lvl1pPr marL="0" indent="0" algn="l" defTabSz="457200" rtl="0" eaLnBrk="1" latinLnBrk="0" hangingPunct="1">
              <a:lnSpc>
                <a:spcPct val="110000"/>
              </a:lnSpc>
              <a:spcBef>
                <a:spcPct val="20000"/>
              </a:spcBef>
              <a:buFont typeface="Calibri Light" panose="020F0302020204030204" pitchFamily="34" charset="0"/>
              <a:buNone/>
              <a:defRPr sz="2400" b="1" kern="1200">
                <a:solidFill>
                  <a:schemeClr val="tx1"/>
                </a:solidFill>
                <a:latin typeface="+mj-lt"/>
                <a:ea typeface="+mn-ea"/>
                <a:cs typeface="+mn-cs"/>
              </a:defRPr>
            </a:lvl1pPr>
            <a:lvl2pPr marL="742950" indent="-28575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2pPr>
            <a:lvl3pPr marL="11430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3pPr>
            <a:lvl4pPr marL="16002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4pPr>
            <a:lvl5pPr marL="20574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dirty="0"/>
              <a:t>4 av 10 har brukt nettside for å finne sin medisin</a:t>
            </a:r>
          </a:p>
        </p:txBody>
      </p:sp>
      <p:sp>
        <p:nvSpPr>
          <p:cNvPr id="14" name="Plassholder for tekst 5">
            <a:extLst>
              <a:ext uri="{FF2B5EF4-FFF2-40B4-BE49-F238E27FC236}">
                <a16:creationId xmlns:a16="http://schemas.microsoft.com/office/drawing/2014/main" id="{92FA2E9F-460F-4D02-9DD7-078FDB7490E1}"/>
              </a:ext>
            </a:extLst>
          </p:cNvPr>
          <p:cNvSpPr txBox="1">
            <a:spLocks/>
          </p:cNvSpPr>
          <p:nvPr/>
        </p:nvSpPr>
        <p:spPr>
          <a:xfrm>
            <a:off x="263047" y="6056919"/>
            <a:ext cx="11674257" cy="288316"/>
          </a:xfrm>
          <a:prstGeom prst="rect">
            <a:avLst/>
          </a:prstGeom>
        </p:spPr>
        <p:txBody>
          <a:bodyPr vert="horz" lIns="0" tIns="0" rIns="0" bIns="0" rtlCol="0" anchor="b" anchorCtr="0">
            <a:normAutofit/>
          </a:bodyPr>
          <a:lstStyle>
            <a:lvl1pPr marL="0" indent="0" algn="l" defTabSz="457200" rtl="0" eaLnBrk="1" latinLnBrk="0" hangingPunct="1">
              <a:lnSpc>
                <a:spcPct val="110000"/>
              </a:lnSpc>
              <a:spcBef>
                <a:spcPct val="20000"/>
              </a:spcBef>
              <a:buFont typeface="Calibri Light" panose="020F0302020204030204" pitchFamily="34" charset="0"/>
              <a:buNone/>
              <a:defRPr sz="1400" i="1" kern="1200">
                <a:solidFill>
                  <a:schemeClr val="tx1"/>
                </a:solidFill>
                <a:latin typeface="+mn-lt"/>
                <a:ea typeface="+mn-ea"/>
                <a:cs typeface="+mn-cs"/>
              </a:defRPr>
            </a:lvl1pPr>
            <a:lvl2pPr marL="742950" indent="-285750" algn="l" defTabSz="457200" rtl="0" eaLnBrk="1" latinLnBrk="0" hangingPunct="1">
              <a:lnSpc>
                <a:spcPct val="110000"/>
              </a:lnSpc>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1" latinLnBrk="0" hangingPunct="1">
              <a:lnSpc>
                <a:spcPct val="110000"/>
              </a:lnSpc>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lnSpc>
                <a:spcPct val="110000"/>
              </a:lnSpc>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457200" rtl="0" eaLnBrk="1" latinLnBrk="0" hangingPunct="1">
              <a:lnSpc>
                <a:spcPct val="110000"/>
              </a:lnSpc>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dirty="0"/>
              <a:t>N 2021: 221 intervju (har opplevd legemiddelmangel)</a:t>
            </a:r>
          </a:p>
        </p:txBody>
      </p:sp>
      <p:sp>
        <p:nvSpPr>
          <p:cNvPr id="6" name="Plassholder for tekst 3">
            <a:extLst>
              <a:ext uri="{FF2B5EF4-FFF2-40B4-BE49-F238E27FC236}">
                <a16:creationId xmlns:a16="http://schemas.microsoft.com/office/drawing/2014/main" id="{2FA05EDE-1D9D-421A-B876-7690094FC8F5}"/>
              </a:ext>
            </a:extLst>
          </p:cNvPr>
          <p:cNvSpPr>
            <a:spLocks noGrp="1"/>
          </p:cNvSpPr>
          <p:nvPr>
            <p:ph type="body" sz="quarter" idx="18"/>
          </p:nvPr>
        </p:nvSpPr>
        <p:spPr>
          <a:xfrm>
            <a:off x="7528264" y="2851198"/>
            <a:ext cx="4216893" cy="1800701"/>
          </a:xfrm>
          <a:solidFill>
            <a:schemeClr val="accent3"/>
          </a:solidFill>
        </p:spPr>
        <p:txBody>
          <a:bodyPr vert="horz" lIns="180000" tIns="180000" rIns="180000" bIns="180000" rtlCol="0" anchor="ctr" anchorCtr="0">
            <a:normAutofit/>
          </a:bodyPr>
          <a:lstStyle/>
          <a:p>
            <a:pPr fontAlgn="base">
              <a:lnSpc>
                <a:spcPct val="120000"/>
              </a:lnSpc>
              <a:spcBef>
                <a:spcPts val="1200"/>
              </a:spcBef>
              <a:buSzPct val="125000"/>
            </a:pPr>
            <a:r>
              <a:rPr lang="nb-NO" sz="1400" b="0" dirty="0"/>
              <a:t>Spørsmål om nettside er for første gang med i 2021.</a:t>
            </a:r>
          </a:p>
          <a:p>
            <a:pPr fontAlgn="base">
              <a:lnSpc>
                <a:spcPct val="120000"/>
              </a:lnSpc>
              <a:spcBef>
                <a:spcPts val="1200"/>
              </a:spcBef>
              <a:buSzPct val="125000"/>
            </a:pPr>
            <a:r>
              <a:rPr lang="nb-NO" sz="1400" b="0" dirty="0"/>
              <a:t>Blant kvinner er andelen som har brukt nettside 47%, mot 25% blant menn.</a:t>
            </a:r>
          </a:p>
        </p:txBody>
      </p:sp>
    </p:spTree>
    <p:extLst>
      <p:ext uri="{BB962C8B-B14F-4D97-AF65-F5344CB8AC3E}">
        <p14:creationId xmlns:p14="http://schemas.microsoft.com/office/powerpoint/2010/main" val="2995248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3CD6AE7-3D3B-4DC8-AFA0-A9D6A8595240}"/>
              </a:ext>
            </a:extLst>
          </p:cNvPr>
          <p:cNvSpPr>
            <a:spLocks noGrp="1"/>
          </p:cNvSpPr>
          <p:nvPr>
            <p:ph type="sldNum" sz="quarter" idx="11"/>
          </p:nvPr>
        </p:nvSpPr>
        <p:spPr/>
        <p:txBody>
          <a:bodyPr/>
          <a:lstStyle/>
          <a:p>
            <a:fld id="{2B94EE6C-EF8F-4AED-9DB7-C79B15755E22}" type="slidenum">
              <a:rPr lang="nb-NO" smtClean="0"/>
              <a:pPr/>
              <a:t>19</a:t>
            </a:fld>
            <a:endParaRPr lang="nb-NO" dirty="0"/>
          </a:p>
        </p:txBody>
      </p:sp>
      <p:sp>
        <p:nvSpPr>
          <p:cNvPr id="10" name="Plassholder for tekst 5">
            <a:extLst>
              <a:ext uri="{FF2B5EF4-FFF2-40B4-BE49-F238E27FC236}">
                <a16:creationId xmlns:a16="http://schemas.microsoft.com/office/drawing/2014/main" id="{FD8A2A52-47F8-4FF3-8CBB-DDF4064AC326}"/>
              </a:ext>
            </a:extLst>
          </p:cNvPr>
          <p:cNvSpPr txBox="1">
            <a:spLocks/>
          </p:cNvSpPr>
          <p:nvPr/>
        </p:nvSpPr>
        <p:spPr>
          <a:xfrm>
            <a:off x="263047" y="159657"/>
            <a:ext cx="11672888" cy="773613"/>
          </a:xfrm>
          <a:prstGeom prst="rect">
            <a:avLst/>
          </a:prstGeom>
        </p:spPr>
        <p:txBody>
          <a:bodyPr vert="horz" lIns="0" tIns="0" rIns="0" bIns="0" rtlCol="0" anchor="ctr" anchorCtr="0">
            <a:noAutofit/>
          </a:bodyPr>
          <a:lstStyle>
            <a:lvl1pPr marL="0" indent="0" algn="l" defTabSz="457200" rtl="0" eaLnBrk="1" latinLnBrk="0" hangingPunct="1">
              <a:lnSpc>
                <a:spcPct val="110000"/>
              </a:lnSpc>
              <a:spcBef>
                <a:spcPct val="20000"/>
              </a:spcBef>
              <a:buFont typeface="Calibri Light" panose="020F0302020204030204" pitchFamily="34" charset="0"/>
              <a:buNone/>
              <a:defRPr sz="2400" b="1" kern="1200">
                <a:solidFill>
                  <a:schemeClr val="tx1"/>
                </a:solidFill>
                <a:latin typeface="+mj-lt"/>
                <a:ea typeface="+mn-ea"/>
                <a:cs typeface="+mn-cs"/>
              </a:defRPr>
            </a:lvl1pPr>
            <a:lvl2pPr marL="742950" indent="-28575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2pPr>
            <a:lvl3pPr marL="11430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3pPr>
            <a:lvl4pPr marL="16002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4pPr>
            <a:lvl5pPr marL="20574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dirty="0"/>
              <a:t>Historier fra forbrukere</a:t>
            </a:r>
          </a:p>
        </p:txBody>
      </p:sp>
      <p:sp>
        <p:nvSpPr>
          <p:cNvPr id="8" name="Snakkeboble: rektangel 7">
            <a:extLst>
              <a:ext uri="{FF2B5EF4-FFF2-40B4-BE49-F238E27FC236}">
                <a16:creationId xmlns:a16="http://schemas.microsoft.com/office/drawing/2014/main" id="{E98AEC74-C668-4056-9DDD-24076E4A36D9}"/>
              </a:ext>
            </a:extLst>
          </p:cNvPr>
          <p:cNvSpPr/>
          <p:nvPr/>
        </p:nvSpPr>
        <p:spPr>
          <a:xfrm>
            <a:off x="8212420" y="327705"/>
            <a:ext cx="3716533" cy="1384995"/>
          </a:xfrm>
          <a:prstGeom prst="wedgeRectCallou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nn-NO" sz="1400" b="1" dirty="0"/>
              <a:t>Har psoriasis. Måtte vente i 5 </a:t>
            </a:r>
            <a:r>
              <a:rPr lang="nn-NO" sz="1400" b="1" dirty="0" err="1"/>
              <a:t>mnd</a:t>
            </a:r>
            <a:r>
              <a:rPr lang="nn-NO" sz="1400" b="1" dirty="0"/>
              <a:t> for å få salve</a:t>
            </a:r>
            <a:r>
              <a:rPr lang="nn-NO" sz="1400" dirty="0"/>
              <a:t>. Skapar mykje kløe, dårleg søvn og dårlegare livskvalitet.  Har òg opplevd mangel på insulin. Eg toler ikkje konserveringsmiddel som er i dei fleste insulin. Dette skapar stress, som igjen er den verste fienden for min diabetes</a:t>
            </a:r>
            <a:endParaRPr lang="nb-NO" sz="1400" dirty="0"/>
          </a:p>
        </p:txBody>
      </p:sp>
      <p:sp>
        <p:nvSpPr>
          <p:cNvPr id="12" name="Snakkeboble: rektangel 11">
            <a:extLst>
              <a:ext uri="{FF2B5EF4-FFF2-40B4-BE49-F238E27FC236}">
                <a16:creationId xmlns:a16="http://schemas.microsoft.com/office/drawing/2014/main" id="{9F5242D9-5B1B-4705-B485-8873FBC5907B}"/>
              </a:ext>
            </a:extLst>
          </p:cNvPr>
          <p:cNvSpPr/>
          <p:nvPr/>
        </p:nvSpPr>
        <p:spPr>
          <a:xfrm>
            <a:off x="8482519" y="2186645"/>
            <a:ext cx="3446434" cy="954107"/>
          </a:xfrm>
          <a:prstGeom prst="wedgeRectCallou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nb-NO" sz="1400" b="1" dirty="0"/>
              <a:t>Mangel på medisiner skaper stress og uønskede situasjoner</a:t>
            </a:r>
            <a:r>
              <a:rPr lang="nb-NO" sz="1400" dirty="0"/>
              <a:t>, unødvendige reiser til andre kommuner og byer for å få i medisiner jeg er avhengig av. Ikke miljøvennlig </a:t>
            </a:r>
          </a:p>
        </p:txBody>
      </p:sp>
      <p:sp>
        <p:nvSpPr>
          <p:cNvPr id="13" name="Snakkeboble: rektangel 12">
            <a:extLst>
              <a:ext uri="{FF2B5EF4-FFF2-40B4-BE49-F238E27FC236}">
                <a16:creationId xmlns:a16="http://schemas.microsoft.com/office/drawing/2014/main" id="{90B6A7AB-B043-4F7A-A399-6B8CEA9F8EAA}"/>
              </a:ext>
            </a:extLst>
          </p:cNvPr>
          <p:cNvSpPr/>
          <p:nvPr/>
        </p:nvSpPr>
        <p:spPr>
          <a:xfrm>
            <a:off x="1918228" y="1216152"/>
            <a:ext cx="2909672" cy="738663"/>
          </a:xfrm>
          <a:prstGeom prst="wedgeRectCallou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nb-NO" sz="1400" b="1" dirty="0"/>
              <a:t>Manglet medisin til å bekjempe angst</a:t>
            </a:r>
            <a:r>
              <a:rPr lang="nb-NO" sz="1400" dirty="0"/>
              <a:t>. Ble en trassig tid inntil medisinen ble tilgjengelig i igjen. </a:t>
            </a:r>
          </a:p>
        </p:txBody>
      </p:sp>
      <p:sp>
        <p:nvSpPr>
          <p:cNvPr id="15" name="Snakkeboble: rektangel 14">
            <a:extLst>
              <a:ext uri="{FF2B5EF4-FFF2-40B4-BE49-F238E27FC236}">
                <a16:creationId xmlns:a16="http://schemas.microsoft.com/office/drawing/2014/main" id="{CFE33EAF-4CE5-443D-8672-83D7F0E2BD5B}"/>
              </a:ext>
            </a:extLst>
          </p:cNvPr>
          <p:cNvSpPr/>
          <p:nvPr/>
        </p:nvSpPr>
        <p:spPr>
          <a:xfrm>
            <a:off x="6562180" y="4325311"/>
            <a:ext cx="4968907" cy="2031325"/>
          </a:xfrm>
          <a:prstGeom prst="wedgeRectCallou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nb-NO" sz="1400" dirty="0"/>
              <a:t>Merkelig at en produsent utfaser en dose av en medisin, </a:t>
            </a:r>
            <a:r>
              <a:rPr lang="nb-NO" sz="1400" dirty="0" err="1"/>
              <a:t>feks</a:t>
            </a:r>
            <a:r>
              <a:rPr lang="nb-NO" sz="1400" dirty="0"/>
              <a:t> ikke mulig lenger få ta 40 mg av en medisin, kun 80 mg., som da må deles i 2. Etter å ha gått på samme med. i mange år var det </a:t>
            </a:r>
            <a:r>
              <a:rPr lang="nb-NO" sz="1400" b="1" dirty="0"/>
              <a:t>potensiell fare for overdose </a:t>
            </a:r>
            <a:r>
              <a:rPr lang="nb-NO" sz="1400" dirty="0"/>
              <a:t>i overgangen til å huske å dele.    Opplever ellers at apotek strekker seg langt for å hjelpe, men enkelte ganger har både lege og apotek vært opprådd når det har vært legemiddelmangel, </a:t>
            </a:r>
            <a:r>
              <a:rPr lang="nb-NO" sz="1400" dirty="0" err="1"/>
              <a:t>feks</a:t>
            </a:r>
            <a:r>
              <a:rPr lang="nb-NO" sz="1400" dirty="0"/>
              <a:t> en periode der lege ringte mange apotek før hun fant noen som hadde noe så viktig som betablokkere til pasient. </a:t>
            </a:r>
          </a:p>
        </p:txBody>
      </p:sp>
      <p:sp>
        <p:nvSpPr>
          <p:cNvPr id="16" name="Snakkeboble: rektangel 15">
            <a:extLst>
              <a:ext uri="{FF2B5EF4-FFF2-40B4-BE49-F238E27FC236}">
                <a16:creationId xmlns:a16="http://schemas.microsoft.com/office/drawing/2014/main" id="{BFB74CD6-864D-49CE-B7ED-A95C5B2D2654}"/>
              </a:ext>
            </a:extLst>
          </p:cNvPr>
          <p:cNvSpPr/>
          <p:nvPr/>
        </p:nvSpPr>
        <p:spPr>
          <a:xfrm>
            <a:off x="693309" y="2348450"/>
            <a:ext cx="3016173" cy="1815882"/>
          </a:xfrm>
          <a:prstGeom prst="wedgeRectCallou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nb-NO" sz="1400" dirty="0"/>
              <a:t>Jeg har diabetes og står på medisin som regulerer blodsukkeret. Da denne medisinen ikke var å få tak i kunne jeg risikere å måtte starte på noe annet og </a:t>
            </a:r>
            <a:r>
              <a:rPr lang="nb-NO" sz="1400" b="1" dirty="0"/>
              <a:t>ting tar tid både med virkning og </a:t>
            </a:r>
            <a:r>
              <a:rPr lang="nb-NO" sz="1400" b="1" dirty="0" err="1"/>
              <a:t>evt</a:t>
            </a:r>
            <a:r>
              <a:rPr lang="nb-NO" sz="1400" b="1" dirty="0"/>
              <a:t> bivirkninger</a:t>
            </a:r>
            <a:r>
              <a:rPr lang="nb-NO" sz="1400" dirty="0"/>
              <a:t>. Vi har og høyere risiko for alvorlig sykdom, derfor viktig at vi utsettes for dette.</a:t>
            </a:r>
          </a:p>
        </p:txBody>
      </p:sp>
      <p:sp>
        <p:nvSpPr>
          <p:cNvPr id="17" name="Snakkeboble: rektangel 16">
            <a:extLst>
              <a:ext uri="{FF2B5EF4-FFF2-40B4-BE49-F238E27FC236}">
                <a16:creationId xmlns:a16="http://schemas.microsoft.com/office/drawing/2014/main" id="{55E50DD6-BC19-4CF5-A770-D00884C46E81}"/>
              </a:ext>
            </a:extLst>
          </p:cNvPr>
          <p:cNvSpPr/>
          <p:nvPr/>
        </p:nvSpPr>
        <p:spPr>
          <a:xfrm>
            <a:off x="5165604" y="1178899"/>
            <a:ext cx="2371408" cy="1169551"/>
          </a:xfrm>
          <a:prstGeom prst="wedgeRectCallou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nb-NO" sz="1400" dirty="0"/>
              <a:t>Jeg synes at det skal være nok viktige </a:t>
            </a:r>
            <a:r>
              <a:rPr lang="nb-NO" sz="1400" b="1" dirty="0"/>
              <a:t>medisiner som jeg trenger for å overleve</a:t>
            </a:r>
            <a:r>
              <a:rPr lang="nb-NO" sz="1400" dirty="0"/>
              <a:t>. Uten at jeg må vente i mange uker for å få den på apoteket. </a:t>
            </a:r>
          </a:p>
        </p:txBody>
      </p:sp>
      <p:sp>
        <p:nvSpPr>
          <p:cNvPr id="18" name="Snakkeboble: rektangel 17">
            <a:extLst>
              <a:ext uri="{FF2B5EF4-FFF2-40B4-BE49-F238E27FC236}">
                <a16:creationId xmlns:a16="http://schemas.microsoft.com/office/drawing/2014/main" id="{A96A309A-DF97-49F8-962B-BF05F0115884}"/>
              </a:ext>
            </a:extLst>
          </p:cNvPr>
          <p:cNvSpPr/>
          <p:nvPr/>
        </p:nvSpPr>
        <p:spPr>
          <a:xfrm>
            <a:off x="7444903" y="3505990"/>
            <a:ext cx="4197794" cy="523220"/>
          </a:xfrm>
          <a:prstGeom prst="wedgeRectCallou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nb-NO" sz="1400" dirty="0"/>
              <a:t>Jeg har fått </a:t>
            </a:r>
            <a:r>
              <a:rPr lang="nb-NO" sz="1400" b="1" dirty="0"/>
              <a:t>positivt utslag på HPV-test </a:t>
            </a:r>
            <a:r>
              <a:rPr lang="nb-NO" sz="1400" dirty="0"/>
              <a:t>etter at jeg skulle ha tatt vaksinen som ikke er å oppdrive på apoteket! </a:t>
            </a:r>
          </a:p>
        </p:txBody>
      </p:sp>
      <p:sp>
        <p:nvSpPr>
          <p:cNvPr id="19" name="Snakkeboble: rektangel 18">
            <a:extLst>
              <a:ext uri="{FF2B5EF4-FFF2-40B4-BE49-F238E27FC236}">
                <a16:creationId xmlns:a16="http://schemas.microsoft.com/office/drawing/2014/main" id="{CC62A5BC-70C1-4EA0-89F0-0C06D12DBF53}"/>
              </a:ext>
            </a:extLst>
          </p:cNvPr>
          <p:cNvSpPr/>
          <p:nvPr/>
        </p:nvSpPr>
        <p:spPr>
          <a:xfrm>
            <a:off x="4084581" y="2860454"/>
            <a:ext cx="3047122" cy="954107"/>
          </a:xfrm>
          <a:prstGeom prst="wedgeRectCallou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nb-NO" sz="1400" dirty="0"/>
              <a:t>Gjelder </a:t>
            </a:r>
            <a:r>
              <a:rPr lang="nb-NO" sz="1400" dirty="0" err="1"/>
              <a:t>epipenn</a:t>
            </a:r>
            <a:r>
              <a:rPr lang="nb-NO" sz="1400" dirty="0"/>
              <a:t> til min sønn </a:t>
            </a:r>
            <a:r>
              <a:rPr lang="nb-NO" sz="1400" dirty="0" err="1"/>
              <a:t>ifm</a:t>
            </a:r>
            <a:r>
              <a:rPr lang="nb-NO" sz="1400" dirty="0"/>
              <a:t> </a:t>
            </a:r>
            <a:r>
              <a:rPr lang="nb-NO" sz="1400" dirty="0" err="1"/>
              <a:t>peanøttallergi</a:t>
            </a:r>
            <a:r>
              <a:rPr lang="nb-NO" sz="1400" dirty="0"/>
              <a:t>. Disse pennene med adrenalin har </a:t>
            </a:r>
            <a:r>
              <a:rPr lang="nb-NO" sz="1400" b="1" dirty="0"/>
              <a:t>kort holdbarhet og en får ikke ut så mange på en resept </a:t>
            </a:r>
          </a:p>
        </p:txBody>
      </p:sp>
      <p:sp>
        <p:nvSpPr>
          <p:cNvPr id="20" name="Snakkeboble: rektangel 19">
            <a:extLst>
              <a:ext uri="{FF2B5EF4-FFF2-40B4-BE49-F238E27FC236}">
                <a16:creationId xmlns:a16="http://schemas.microsoft.com/office/drawing/2014/main" id="{15F33E6F-2F24-4B0A-AF5E-E5CEFC84296D}"/>
              </a:ext>
            </a:extLst>
          </p:cNvPr>
          <p:cNvSpPr/>
          <p:nvPr/>
        </p:nvSpPr>
        <p:spPr>
          <a:xfrm>
            <a:off x="1127093" y="4577527"/>
            <a:ext cx="4968907" cy="1815882"/>
          </a:xfrm>
          <a:prstGeom prst="wedgeRectCallou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nb-NO" sz="1400" dirty="0" err="1"/>
              <a:t>Erstatningmedisinen</a:t>
            </a:r>
            <a:r>
              <a:rPr lang="nb-NO" sz="1400" dirty="0"/>
              <a:t> jeg fikk for astma fungerte ikke like godt som originalen, og jeg ble gradvis dårligere over en perioden på </a:t>
            </a:r>
            <a:r>
              <a:rPr lang="nb-NO" sz="1400" dirty="0" err="1"/>
              <a:t>ca</a:t>
            </a:r>
            <a:r>
              <a:rPr lang="nb-NO" sz="1400" dirty="0"/>
              <a:t> et halvt år. Da </a:t>
            </a:r>
            <a:r>
              <a:rPr lang="nb-NO" sz="1400" b="1" dirty="0"/>
              <a:t>astmaen etterhvert medførte store pusteproblemer, </a:t>
            </a:r>
            <a:r>
              <a:rPr lang="nb-NO" sz="1400" dirty="0"/>
              <a:t>skrev legen ut en resept hvor det sto at jeg kun skulle ha originalmedisinen. Denne var utsolgt de ved fleste apotekene i byen, men jeg fikk tak i litt ved et apotek. Siden sjekker jeg opp hvor jeg kan få tak i riktig medisin, og handle det jeg får lov å hente ut pr gang, </a:t>
            </a:r>
            <a:r>
              <a:rPr lang="nb-NO" sz="1400" dirty="0" err="1"/>
              <a:t>dvs</a:t>
            </a:r>
            <a:r>
              <a:rPr lang="nb-NO" sz="1400" dirty="0"/>
              <a:t> forbruk for </a:t>
            </a:r>
            <a:r>
              <a:rPr lang="nb-NO" sz="1400" dirty="0" err="1"/>
              <a:t>ca</a:t>
            </a:r>
            <a:r>
              <a:rPr lang="nb-NO" sz="1400" dirty="0"/>
              <a:t> 6 uker av gangen.</a:t>
            </a:r>
            <a:endParaRPr lang="nb-NO" sz="1400" b="1" dirty="0"/>
          </a:p>
        </p:txBody>
      </p:sp>
    </p:spTree>
    <p:extLst>
      <p:ext uri="{BB962C8B-B14F-4D97-AF65-F5344CB8AC3E}">
        <p14:creationId xmlns:p14="http://schemas.microsoft.com/office/powerpoint/2010/main" val="3716968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idx="12"/>
          </p:nvPr>
        </p:nvSpPr>
        <p:spPr>
          <a:xfrm>
            <a:off x="6104466" y="314325"/>
            <a:ext cx="5833532" cy="5895974"/>
          </a:xfrm>
        </p:spPr>
        <p:txBody>
          <a:bodyPr/>
          <a:lstStyle/>
          <a:p>
            <a:pPr marL="0" indent="0">
              <a:buNone/>
            </a:pPr>
            <a:endParaRPr lang="nb-NO" sz="1100" dirty="0"/>
          </a:p>
          <a:p>
            <a:pPr marL="0" indent="0">
              <a:buNone/>
            </a:pPr>
            <a:endParaRPr lang="nb-NO" sz="1100" dirty="0"/>
          </a:p>
          <a:p>
            <a:pPr marL="0" indent="0">
              <a:buNone/>
            </a:pPr>
            <a:endParaRPr lang="nb-NO" sz="1100" dirty="0"/>
          </a:p>
          <a:p>
            <a:pPr marL="0" indent="0">
              <a:buNone/>
            </a:pPr>
            <a:endParaRPr lang="nb-NO" sz="1100" dirty="0"/>
          </a:p>
          <a:p>
            <a:pPr marL="0" indent="0">
              <a:buNone/>
            </a:pPr>
            <a:r>
              <a:rPr lang="nb-NO" sz="1100" dirty="0"/>
              <a:t>I 2018 ble det rapportert inn mangel på 684 medisiner, mens det pr. 11. september 2019 var rapportert inn mangel på 906 medisiner på norske apotek. </a:t>
            </a:r>
          </a:p>
          <a:p>
            <a:pPr marL="0" indent="0">
              <a:buNone/>
            </a:pPr>
            <a:endParaRPr lang="nb-NO" sz="1100" dirty="0"/>
          </a:p>
          <a:p>
            <a:pPr marL="0" indent="0">
              <a:buNone/>
            </a:pPr>
            <a:r>
              <a:rPr lang="nb-NO" sz="1100" dirty="0"/>
              <a:t>Det ble derfor gjennomført en undersøkelse i 2019 med formål å innhente erfaringer fra apotekkunder som selv har opplevd legemiddelmangel. </a:t>
            </a:r>
          </a:p>
          <a:p>
            <a:pPr marL="0" indent="0">
              <a:buNone/>
            </a:pPr>
            <a:endParaRPr lang="nb-NO" sz="1100" dirty="0"/>
          </a:p>
          <a:p>
            <a:pPr marL="0" indent="0">
              <a:buNone/>
            </a:pPr>
            <a:r>
              <a:rPr lang="nb-NO" sz="1100" dirty="0"/>
              <a:t>Hensikten med å gjenta undersøkelsen i 2021 er å se hvordan utfordringene med legemiddelmangel har utviklet seg generelt og under Covid-19 spesielt.</a:t>
            </a:r>
          </a:p>
          <a:p>
            <a:pPr marL="0" indent="0">
              <a:lnSpc>
                <a:spcPct val="120000"/>
              </a:lnSpc>
              <a:buNone/>
            </a:pPr>
            <a:endParaRPr lang="nb-NO" sz="1100" dirty="0"/>
          </a:p>
          <a:p>
            <a:pPr marL="0" indent="0">
              <a:lnSpc>
                <a:spcPct val="120000"/>
              </a:lnSpc>
              <a:buNone/>
            </a:pPr>
            <a:endParaRPr lang="nb-NO" sz="1100" dirty="0"/>
          </a:p>
          <a:p>
            <a:pPr marL="0" indent="0">
              <a:lnSpc>
                <a:spcPct val="120000"/>
              </a:lnSpc>
              <a:buNone/>
            </a:pPr>
            <a:r>
              <a:rPr lang="nb-NO" sz="1100" dirty="0"/>
              <a:t> </a:t>
            </a:r>
          </a:p>
          <a:p>
            <a:pPr marL="0" indent="0">
              <a:lnSpc>
                <a:spcPct val="120000"/>
              </a:lnSpc>
              <a:buNone/>
            </a:pPr>
            <a:endParaRPr lang="nb-NO" sz="1100" dirty="0"/>
          </a:p>
        </p:txBody>
      </p:sp>
      <p:sp>
        <p:nvSpPr>
          <p:cNvPr id="3" name="Tittel 2"/>
          <p:cNvSpPr>
            <a:spLocks noGrp="1"/>
          </p:cNvSpPr>
          <p:nvPr>
            <p:ph type="title"/>
          </p:nvPr>
        </p:nvSpPr>
        <p:spPr>
          <a:xfrm>
            <a:off x="810638" y="2851839"/>
            <a:ext cx="4865767" cy="578941"/>
          </a:xfrm>
        </p:spPr>
        <p:txBody>
          <a:bodyPr/>
          <a:lstStyle/>
          <a:p>
            <a:r>
              <a:rPr lang="nb-NO" b="0" dirty="0">
                <a:ea typeface="ＭＳ Ｐゴシック" pitchFamily="34" charset="-128"/>
              </a:rPr>
              <a:t>Bakgrunn og formål</a:t>
            </a:r>
            <a:endParaRPr lang="nb-NO" b="0" dirty="0"/>
          </a:p>
        </p:txBody>
      </p:sp>
      <p:sp>
        <p:nvSpPr>
          <p:cNvPr id="4" name="Plassholder for lysbildenummer 3"/>
          <p:cNvSpPr>
            <a:spLocks noGrp="1"/>
          </p:cNvSpPr>
          <p:nvPr>
            <p:ph type="sldNum" sz="quarter" idx="11"/>
          </p:nvPr>
        </p:nvSpPr>
        <p:spPr/>
        <p:txBody>
          <a:bodyPr/>
          <a:lstStyle/>
          <a:p>
            <a:fld id="{2B94EE6C-EF8F-4AED-9DB7-C79B15755E22}" type="slidenum">
              <a:rPr lang="nb-NO" smtClean="0"/>
              <a:pPr/>
              <a:t>2</a:t>
            </a:fld>
            <a:endParaRPr lang="nb-NO" dirty="0"/>
          </a:p>
        </p:txBody>
      </p:sp>
    </p:spTree>
    <p:extLst>
      <p:ext uri="{BB962C8B-B14F-4D97-AF65-F5344CB8AC3E}">
        <p14:creationId xmlns:p14="http://schemas.microsoft.com/office/powerpoint/2010/main" val="3109415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2305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idx="12"/>
          </p:nvPr>
        </p:nvSpPr>
        <p:spPr>
          <a:xfrm>
            <a:off x="6104466" y="314325"/>
            <a:ext cx="5833532" cy="5895974"/>
          </a:xfrm>
        </p:spPr>
        <p:txBody>
          <a:bodyPr/>
          <a:lstStyle/>
          <a:p>
            <a:pPr marL="0" indent="0" defTabSz="814388">
              <a:lnSpc>
                <a:spcPct val="120000"/>
              </a:lnSpc>
              <a:spcAft>
                <a:spcPts val="100"/>
              </a:spcAft>
              <a:buNone/>
            </a:pPr>
            <a:r>
              <a:rPr lang="nb-NO" sz="1100" b="1" dirty="0">
                <a:ea typeface="ＭＳ Ｐゴシック" pitchFamily="34" charset="-128"/>
              </a:rPr>
              <a:t>Målgruppe og utvalg</a:t>
            </a:r>
            <a:endParaRPr lang="nb-NO" sz="1100" dirty="0">
              <a:ea typeface="ＭＳ Ｐゴシック" pitchFamily="34" charset="-128"/>
            </a:endParaRPr>
          </a:p>
          <a:p>
            <a:pPr marL="0" indent="0" defTabSz="814388">
              <a:lnSpc>
                <a:spcPct val="120000"/>
              </a:lnSpc>
              <a:buNone/>
            </a:pPr>
            <a:r>
              <a:rPr lang="nb-NO" sz="1100" dirty="0"/>
              <a:t>Målgruppen er personer som har opplevd legemiddelmangel.</a:t>
            </a:r>
          </a:p>
          <a:p>
            <a:pPr marL="0" indent="0" defTabSz="814388">
              <a:lnSpc>
                <a:spcPct val="120000"/>
              </a:lnSpc>
              <a:buNone/>
            </a:pPr>
            <a:endParaRPr lang="nb-NO" sz="1100" dirty="0"/>
          </a:p>
          <a:p>
            <a:pPr marL="0" indent="0" defTabSz="814388">
              <a:lnSpc>
                <a:spcPct val="120000"/>
              </a:lnSpc>
              <a:buNone/>
            </a:pPr>
            <a:r>
              <a:rPr lang="nb-NO" sz="1100" dirty="0"/>
              <a:t>Respondentene ble rekruttert via landsrepresentative web-</a:t>
            </a:r>
            <a:r>
              <a:rPr lang="nb-NO" sz="1100" dirty="0" err="1"/>
              <a:t>omnibusser</a:t>
            </a:r>
            <a:r>
              <a:rPr lang="nb-NO" sz="1100" dirty="0"/>
              <a:t> i </a:t>
            </a:r>
            <a:r>
              <a:rPr lang="nb-NO" sz="1100" dirty="0" err="1"/>
              <a:t>Norstats</a:t>
            </a:r>
            <a:r>
              <a:rPr lang="nb-NO" sz="1100" dirty="0"/>
              <a:t> respondentpanel. Panelet utgjør et landsrepresentativt utvalg av internettbefolkningen 18 år+, og består av cirka 81 000 nordmenn som har tilgang til internett. Medlemmene i panelet er primært rekruttert via landsrepresentative telefonundersøkelser. Utvalget blir trukket tilfeldig og proporsjonalt i forhold til den enkelte landsdels befolkningstall og kvoteres på kjønn og fylke.</a:t>
            </a:r>
          </a:p>
          <a:p>
            <a:pPr marL="0" indent="0" defTabSz="814388">
              <a:lnSpc>
                <a:spcPct val="120000"/>
              </a:lnSpc>
              <a:buClr>
                <a:srgbClr val="00589E"/>
              </a:buClr>
              <a:buNone/>
            </a:pPr>
            <a:endParaRPr lang="nb-NO" sz="1100" dirty="0"/>
          </a:p>
          <a:p>
            <a:pPr marL="0" indent="0" defTabSz="814388">
              <a:lnSpc>
                <a:spcPct val="120000"/>
              </a:lnSpc>
              <a:buClr>
                <a:srgbClr val="00589E"/>
              </a:buClr>
              <a:buNone/>
            </a:pPr>
            <a:r>
              <a:rPr lang="nb-NO" sz="1100" dirty="0"/>
              <a:t>I den innledende runden besvarte respondentene spørsmål med formål å rekruttere personer som hadde opplevd legemiddelmangel. Av </a:t>
            </a:r>
            <a:r>
              <a:rPr lang="nb-NO" sz="1100" i="1" dirty="0"/>
              <a:t>2037 </a:t>
            </a:r>
            <a:r>
              <a:rPr lang="nb-NO" sz="1100" dirty="0"/>
              <a:t>respondenter oppfylte 373 dette kriteriet. Disse 373 fikk tilsendt en undersøkelse med ytterligere spørsmål omkring legemiddelmangel. 221 respondenter besvarte undersøkelsen. </a:t>
            </a:r>
          </a:p>
          <a:p>
            <a:pPr marL="0" indent="0" defTabSz="814388">
              <a:lnSpc>
                <a:spcPct val="120000"/>
              </a:lnSpc>
              <a:buClr>
                <a:srgbClr val="00589E"/>
              </a:buClr>
              <a:buNone/>
            </a:pPr>
            <a:r>
              <a:rPr lang="nb-NO" sz="1100" dirty="0"/>
              <a:t>Resultatene er ikke vektet.</a:t>
            </a:r>
          </a:p>
          <a:p>
            <a:pPr marL="92075" indent="0" defTabSz="814388">
              <a:lnSpc>
                <a:spcPct val="120000"/>
              </a:lnSpc>
              <a:buNone/>
            </a:pPr>
            <a:r>
              <a:rPr lang="nb-NO" sz="1100" dirty="0">
                <a:cs typeface="Times New Roman" pitchFamily="18" charset="0"/>
              </a:rPr>
              <a:t> </a:t>
            </a:r>
            <a:r>
              <a:rPr lang="nb-NO" sz="1100" dirty="0">
                <a:ea typeface="ＭＳ Ｐゴシック" pitchFamily="34" charset="-128"/>
              </a:rPr>
              <a:t> </a:t>
            </a:r>
          </a:p>
          <a:p>
            <a:pPr marL="0" indent="0" defTabSz="814388">
              <a:lnSpc>
                <a:spcPct val="120000"/>
              </a:lnSpc>
              <a:spcAft>
                <a:spcPts val="100"/>
              </a:spcAft>
              <a:buClr>
                <a:srgbClr val="00589E"/>
              </a:buClr>
              <a:buNone/>
            </a:pPr>
            <a:r>
              <a:rPr lang="nb-NO" sz="1100" b="1" dirty="0">
                <a:ea typeface="ＭＳ Ｐゴシック" pitchFamily="34" charset="-128"/>
              </a:rPr>
              <a:t>Metode og tidsperiode feltarbeid 	</a:t>
            </a:r>
          </a:p>
          <a:p>
            <a:pPr marL="0" indent="0" defTabSz="814388">
              <a:lnSpc>
                <a:spcPct val="120000"/>
              </a:lnSpc>
              <a:buClr>
                <a:srgbClr val="00589E"/>
              </a:buClr>
              <a:buNone/>
            </a:pPr>
            <a:r>
              <a:rPr lang="nb-NO" sz="1100" dirty="0"/>
              <a:t>Datainnsamlingen ble gjennomført som web-intervju i desember 2021. Tilsvarende undersøkelse ble også gjennomført i desember 2019.</a:t>
            </a:r>
          </a:p>
          <a:p>
            <a:pPr marL="0" indent="0" defTabSz="814388">
              <a:lnSpc>
                <a:spcPct val="120000"/>
              </a:lnSpc>
              <a:spcAft>
                <a:spcPts val="100"/>
              </a:spcAft>
              <a:buClr>
                <a:schemeClr val="accent2"/>
              </a:buClr>
              <a:buNone/>
            </a:pPr>
            <a:endParaRPr lang="nb-NO" sz="1100" b="1" dirty="0">
              <a:ea typeface="ＭＳ Ｐゴシック" pitchFamily="34" charset="-128"/>
            </a:endParaRPr>
          </a:p>
          <a:p>
            <a:pPr marL="0" indent="0" defTabSz="814388">
              <a:lnSpc>
                <a:spcPct val="120000"/>
              </a:lnSpc>
              <a:spcAft>
                <a:spcPts val="100"/>
              </a:spcAft>
              <a:buClr>
                <a:schemeClr val="accent2"/>
              </a:buClr>
              <a:buNone/>
            </a:pPr>
            <a:r>
              <a:rPr lang="nb-NO" sz="1100" b="1" dirty="0">
                <a:ea typeface="ＭＳ Ｐゴシック" pitchFamily="34" charset="-128"/>
              </a:rPr>
              <a:t>Antall intervju </a:t>
            </a:r>
          </a:p>
          <a:p>
            <a:pPr marL="0" indent="0" defTabSz="814388">
              <a:lnSpc>
                <a:spcPct val="120000"/>
              </a:lnSpc>
              <a:buNone/>
            </a:pPr>
            <a:r>
              <a:rPr lang="nb-NO" sz="1100" dirty="0">
                <a:ea typeface="ＭＳ Ｐゴシック" pitchFamily="34" charset="-128"/>
              </a:rPr>
              <a:t>221 intervju med personer som har opplevd legemiddelmangel. </a:t>
            </a:r>
          </a:p>
          <a:p>
            <a:pPr marL="0" indent="0" defTabSz="814388">
              <a:lnSpc>
                <a:spcPct val="120000"/>
              </a:lnSpc>
              <a:spcAft>
                <a:spcPts val="100"/>
              </a:spcAft>
              <a:buClr>
                <a:schemeClr val="accent2"/>
              </a:buClr>
              <a:buNone/>
            </a:pPr>
            <a:endParaRPr lang="nb-NO" sz="1100" b="1" dirty="0"/>
          </a:p>
          <a:p>
            <a:pPr marL="0" indent="0" defTabSz="814388">
              <a:lnSpc>
                <a:spcPct val="120000"/>
              </a:lnSpc>
              <a:spcAft>
                <a:spcPts val="100"/>
              </a:spcAft>
              <a:buClr>
                <a:schemeClr val="accent2"/>
              </a:buClr>
              <a:buNone/>
            </a:pPr>
            <a:r>
              <a:rPr lang="nb-NO" sz="1100" b="1" dirty="0"/>
              <a:t>Feilmarginer</a:t>
            </a:r>
            <a:r>
              <a:rPr lang="nb-NO" sz="1100" dirty="0"/>
              <a:t> </a:t>
            </a:r>
          </a:p>
          <a:p>
            <a:pPr marL="0" indent="0" defTabSz="814388">
              <a:lnSpc>
                <a:spcPct val="120000"/>
              </a:lnSpc>
              <a:buClr>
                <a:schemeClr val="accent2"/>
              </a:buClr>
              <a:buNone/>
            </a:pPr>
            <a:r>
              <a:rPr lang="nb-NO" sz="1100" dirty="0"/>
              <a:t>Mellom ± 3,1 og ± 7,1 prosentpoeng ved 200 intervju. </a:t>
            </a:r>
          </a:p>
          <a:p>
            <a:pPr marL="0" indent="0" defTabSz="814388">
              <a:lnSpc>
                <a:spcPct val="120000"/>
              </a:lnSpc>
              <a:buClr>
                <a:schemeClr val="accent2"/>
              </a:buClr>
              <a:buNone/>
            </a:pPr>
            <a:r>
              <a:rPr lang="nb-NO" sz="1100" dirty="0"/>
              <a:t>Feilmarginene for tall i undergrupper er større.</a:t>
            </a:r>
          </a:p>
        </p:txBody>
      </p:sp>
      <p:sp>
        <p:nvSpPr>
          <p:cNvPr id="3" name="Tittel 2"/>
          <p:cNvSpPr>
            <a:spLocks noGrp="1"/>
          </p:cNvSpPr>
          <p:nvPr>
            <p:ph type="title"/>
          </p:nvPr>
        </p:nvSpPr>
        <p:spPr>
          <a:xfrm>
            <a:off x="810638" y="2851839"/>
            <a:ext cx="4865767" cy="578941"/>
          </a:xfrm>
        </p:spPr>
        <p:txBody>
          <a:bodyPr/>
          <a:lstStyle/>
          <a:p>
            <a:r>
              <a:rPr lang="nb-NO" b="0" dirty="0">
                <a:ea typeface="ＭＳ Ｐゴシック" pitchFamily="34" charset="-128"/>
              </a:rPr>
              <a:t>Utvalg og metode</a:t>
            </a:r>
            <a:endParaRPr lang="nb-NO" b="0" dirty="0"/>
          </a:p>
        </p:txBody>
      </p:sp>
      <p:sp>
        <p:nvSpPr>
          <p:cNvPr id="4" name="Plassholder for lysbildenummer 3"/>
          <p:cNvSpPr>
            <a:spLocks noGrp="1"/>
          </p:cNvSpPr>
          <p:nvPr>
            <p:ph type="sldNum" sz="quarter" idx="11"/>
          </p:nvPr>
        </p:nvSpPr>
        <p:spPr/>
        <p:txBody>
          <a:bodyPr/>
          <a:lstStyle/>
          <a:p>
            <a:fld id="{2B94EE6C-EF8F-4AED-9DB7-C79B15755E22}" type="slidenum">
              <a:rPr lang="nb-NO" smtClean="0"/>
              <a:pPr/>
              <a:t>3</a:t>
            </a:fld>
            <a:endParaRPr lang="nb-NO" dirty="0"/>
          </a:p>
        </p:txBody>
      </p:sp>
    </p:spTree>
    <p:extLst>
      <p:ext uri="{BB962C8B-B14F-4D97-AF65-F5344CB8AC3E}">
        <p14:creationId xmlns:p14="http://schemas.microsoft.com/office/powerpoint/2010/main" val="2998905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a:extLst>
              <a:ext uri="{FF2B5EF4-FFF2-40B4-BE49-F238E27FC236}">
                <a16:creationId xmlns:a16="http://schemas.microsoft.com/office/drawing/2014/main" id="{675F7651-86F7-4F4D-8CEB-DC7DBBC25FD6}"/>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422564" y="252000"/>
            <a:ext cx="11319163" cy="5856700"/>
          </a:xfrm>
        </p:spPr>
      </p:pic>
      <p:sp>
        <p:nvSpPr>
          <p:cNvPr id="3" name="Plassholder for tekst 2">
            <a:extLst>
              <a:ext uri="{FF2B5EF4-FFF2-40B4-BE49-F238E27FC236}">
                <a16:creationId xmlns:a16="http://schemas.microsoft.com/office/drawing/2014/main" id="{9E0872FE-CE59-FB4B-A861-2A033BD98AE8}"/>
              </a:ext>
            </a:extLst>
          </p:cNvPr>
          <p:cNvSpPr>
            <a:spLocks noGrp="1"/>
          </p:cNvSpPr>
          <p:nvPr>
            <p:ph type="body" sz="quarter" idx="13"/>
          </p:nvPr>
        </p:nvSpPr>
        <p:spPr/>
        <p:txBody>
          <a:bodyPr/>
          <a:lstStyle/>
          <a:p>
            <a:r>
              <a:rPr lang="nb-NO" dirty="0"/>
              <a:t>Hovedfunn</a:t>
            </a:r>
          </a:p>
        </p:txBody>
      </p:sp>
      <p:sp>
        <p:nvSpPr>
          <p:cNvPr id="4" name="Plassholder for lysbildenummer 3">
            <a:extLst>
              <a:ext uri="{FF2B5EF4-FFF2-40B4-BE49-F238E27FC236}">
                <a16:creationId xmlns:a16="http://schemas.microsoft.com/office/drawing/2014/main" id="{4AF20048-A70C-484B-A833-AB79F1F5E5B2}"/>
              </a:ext>
            </a:extLst>
          </p:cNvPr>
          <p:cNvSpPr>
            <a:spLocks noGrp="1"/>
          </p:cNvSpPr>
          <p:nvPr>
            <p:ph type="sldNum" sz="quarter" idx="11"/>
          </p:nvPr>
        </p:nvSpPr>
        <p:spPr/>
        <p:txBody>
          <a:bodyPr/>
          <a:lstStyle/>
          <a:p>
            <a:fld id="{2B94EE6C-EF8F-4AED-9DB7-C79B15755E22}" type="slidenum">
              <a:rPr lang="nb-NO" smtClean="0"/>
              <a:pPr/>
              <a:t>4</a:t>
            </a:fld>
            <a:endParaRPr lang="nb-NO" dirty="0"/>
          </a:p>
        </p:txBody>
      </p:sp>
    </p:spTree>
    <p:extLst>
      <p:ext uri="{BB962C8B-B14F-4D97-AF65-F5344CB8AC3E}">
        <p14:creationId xmlns:p14="http://schemas.microsoft.com/office/powerpoint/2010/main" val="2744376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58288" y="791205"/>
            <a:ext cx="10570724" cy="406265"/>
          </a:xfrm>
        </p:spPr>
        <p:txBody>
          <a:bodyPr/>
          <a:lstStyle/>
          <a:p>
            <a:r>
              <a:rPr lang="nb-NO" sz="2400" b="0" dirty="0">
                <a:latin typeface="+mn-lt"/>
                <a:ea typeface="ＭＳ Ｐゴシック" pitchFamily="34" charset="-128"/>
              </a:rPr>
              <a:t>Hovedfunn  </a:t>
            </a:r>
            <a:endParaRPr lang="nb-NO" sz="2400" dirty="0">
              <a:latin typeface="+mn-lt"/>
            </a:endParaRPr>
          </a:p>
        </p:txBody>
      </p:sp>
      <p:sp>
        <p:nvSpPr>
          <p:cNvPr id="5" name="Plassholder for innhold 4"/>
          <p:cNvSpPr>
            <a:spLocks noGrp="1"/>
          </p:cNvSpPr>
          <p:nvPr>
            <p:ph sz="quarter" idx="14"/>
          </p:nvPr>
        </p:nvSpPr>
        <p:spPr>
          <a:xfrm>
            <a:off x="1058287" y="1479694"/>
            <a:ext cx="10157703" cy="4827299"/>
          </a:xfrm>
        </p:spPr>
        <p:txBody>
          <a:bodyPr>
            <a:normAutofit fontScale="92500" lnSpcReduction="20000"/>
          </a:bodyPr>
          <a:lstStyle/>
          <a:p>
            <a:pPr fontAlgn="base">
              <a:lnSpc>
                <a:spcPct val="120000"/>
              </a:lnSpc>
              <a:spcBef>
                <a:spcPts val="1200"/>
              </a:spcBef>
              <a:buSzPct val="125000"/>
              <a:buFont typeface="Wingdings" panose="05000000000000000000" pitchFamily="2" charset="2"/>
              <a:buChar char="ü"/>
            </a:pPr>
            <a:r>
              <a:rPr lang="nb-NO" sz="1600" dirty="0"/>
              <a:t>9 av 10 kjøper medisin på norsk apotek, i nettbutikk eller fysisk butikk. Blant disse har 42 prosent i løpet av de to siste årene opplevd å ikke få tak i medisin til seg selv eller andre da de ønsket det.</a:t>
            </a:r>
          </a:p>
          <a:p>
            <a:pPr fontAlgn="base">
              <a:lnSpc>
                <a:spcPct val="120000"/>
              </a:lnSpc>
              <a:spcBef>
                <a:spcPts val="1200"/>
              </a:spcBef>
              <a:buSzPct val="125000"/>
              <a:buFont typeface="Wingdings" panose="05000000000000000000" pitchFamily="2" charset="2"/>
              <a:buChar char="ü"/>
            </a:pPr>
            <a:r>
              <a:rPr lang="nb-NO" sz="1600" dirty="0"/>
              <a:t>Halvparten (49 prosent) som handler medisiner på apotek har opplevd legemiddelmangel. 57 prosent har opplevd at medisinen var midlertidig utsolgt, og 10 prosent fikk ikke tak i medisin fordi den hadde gått ut av produksjon.</a:t>
            </a:r>
          </a:p>
          <a:p>
            <a:pPr fontAlgn="base">
              <a:lnSpc>
                <a:spcPct val="120000"/>
              </a:lnSpc>
              <a:spcBef>
                <a:spcPts val="1200"/>
              </a:spcBef>
              <a:buSzPct val="125000"/>
              <a:buFont typeface="Wingdings" panose="05000000000000000000" pitchFamily="2" charset="2"/>
              <a:buChar char="ü"/>
            </a:pPr>
            <a:r>
              <a:rPr lang="nb-NO" sz="1600" dirty="0"/>
              <a:t>44 prosent av de som har opplevd legemiddelmangel kjøper medisin til seg selv på apotek månedlig. Kjøpshyppigheten er lavere i 2021 enn den var i 2019.</a:t>
            </a:r>
          </a:p>
          <a:p>
            <a:pPr fontAlgn="base">
              <a:lnSpc>
                <a:spcPct val="120000"/>
              </a:lnSpc>
              <a:spcBef>
                <a:spcPts val="1200"/>
              </a:spcBef>
              <a:buSzPct val="125000"/>
              <a:buFont typeface="Wingdings" panose="05000000000000000000" pitchFamily="2" charset="2"/>
              <a:buChar char="ü"/>
            </a:pPr>
            <a:r>
              <a:rPr lang="nb-NO" sz="1600" dirty="0"/>
              <a:t>Legemiddelmangelen knytter seg i svært stor grad til reseptpliktig medisin, som 91 prosent oppgir at de har opplevd mangel på.</a:t>
            </a:r>
          </a:p>
          <a:p>
            <a:pPr fontAlgn="base">
              <a:lnSpc>
                <a:spcPct val="120000"/>
              </a:lnSpc>
              <a:spcBef>
                <a:spcPts val="1200"/>
              </a:spcBef>
              <a:buSzPct val="125000"/>
              <a:buFont typeface="Wingdings" panose="05000000000000000000" pitchFamily="2" charset="2"/>
              <a:buChar char="ü"/>
            </a:pPr>
            <a:r>
              <a:rPr lang="nb-NO" sz="1600" dirty="0"/>
              <a:t>4 av 10 fikk tak i medisin fra et annet apotek sist de opplevde legemiddelmangel, og like mange fikk en annen medisin som skulle ha samme virkning. </a:t>
            </a:r>
          </a:p>
          <a:p>
            <a:pPr fontAlgn="base">
              <a:lnSpc>
                <a:spcPct val="120000"/>
              </a:lnSpc>
              <a:spcBef>
                <a:spcPts val="1200"/>
              </a:spcBef>
              <a:buSzPct val="125000"/>
              <a:buFont typeface="Wingdings" panose="05000000000000000000" pitchFamily="2" charset="2"/>
              <a:buChar char="ü"/>
            </a:pPr>
            <a:r>
              <a:rPr lang="nb-NO" sz="1600" dirty="0"/>
              <a:t>1 av 3 som fikk erstatningsmedisin var fornøyd med denne, mens 20 prosent var misfornøyd.</a:t>
            </a:r>
          </a:p>
          <a:p>
            <a:pPr fontAlgn="base">
              <a:lnSpc>
                <a:spcPct val="120000"/>
              </a:lnSpc>
              <a:spcBef>
                <a:spcPts val="1200"/>
              </a:spcBef>
              <a:buSzPct val="125000"/>
              <a:buFont typeface="Wingdings" panose="05000000000000000000" pitchFamily="2" charset="2"/>
              <a:buChar char="ü"/>
            </a:pPr>
            <a:r>
              <a:rPr lang="nb-NO" sz="1600" dirty="0"/>
              <a:t>7 av 10 oppgir at de har ventet en uke eller lenger før den aktuelle medisinen de skulle ha ble tilgjengelig igjen.</a:t>
            </a:r>
          </a:p>
          <a:p>
            <a:pPr fontAlgn="base">
              <a:lnSpc>
                <a:spcPct val="120000"/>
              </a:lnSpc>
              <a:spcBef>
                <a:spcPts val="1200"/>
              </a:spcBef>
              <a:buSzPct val="125000"/>
              <a:buFont typeface="Wingdings" panose="05000000000000000000" pitchFamily="2" charset="2"/>
              <a:buChar char="ü"/>
            </a:pPr>
            <a:r>
              <a:rPr lang="nb-NO" sz="1600" dirty="0"/>
              <a:t>4 av 10 har vært engstelig for egen helse på grunn av legemiddelmangel.</a:t>
            </a:r>
          </a:p>
          <a:p>
            <a:pPr fontAlgn="base">
              <a:lnSpc>
                <a:spcPct val="120000"/>
              </a:lnSpc>
              <a:spcBef>
                <a:spcPts val="1200"/>
              </a:spcBef>
              <a:buSzPct val="125000"/>
              <a:buFont typeface="Wingdings" panose="05000000000000000000" pitchFamily="2" charset="2"/>
              <a:buChar char="ü"/>
            </a:pPr>
            <a:r>
              <a:rPr lang="nb-NO" sz="1600" dirty="0"/>
              <a:t>1 av 4 angir konkrete helseproblemer som de mener kan relateres til legemiddelmangel.</a:t>
            </a:r>
          </a:p>
          <a:p>
            <a:pPr fontAlgn="base">
              <a:lnSpc>
                <a:spcPct val="120000"/>
              </a:lnSpc>
              <a:spcBef>
                <a:spcPts val="1200"/>
              </a:spcBef>
              <a:buSzPct val="125000"/>
              <a:buFont typeface="Wingdings" panose="05000000000000000000" pitchFamily="2" charset="2"/>
              <a:buChar char="ü"/>
            </a:pPr>
            <a:r>
              <a:rPr lang="nb-NO" sz="1600" dirty="0"/>
              <a:t>7 av 10 tror de vil oppleve legemiddelmangel igjen.</a:t>
            </a:r>
          </a:p>
        </p:txBody>
      </p:sp>
    </p:spTree>
    <p:extLst>
      <p:ext uri="{BB962C8B-B14F-4D97-AF65-F5344CB8AC3E}">
        <p14:creationId xmlns:p14="http://schemas.microsoft.com/office/powerpoint/2010/main" val="2578561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3CD6AE7-3D3B-4DC8-AFA0-A9D6A8595240}"/>
              </a:ext>
            </a:extLst>
          </p:cNvPr>
          <p:cNvSpPr>
            <a:spLocks noGrp="1"/>
          </p:cNvSpPr>
          <p:nvPr>
            <p:ph type="sldNum" sz="quarter" idx="11"/>
          </p:nvPr>
        </p:nvSpPr>
        <p:spPr/>
        <p:txBody>
          <a:bodyPr/>
          <a:lstStyle/>
          <a:p>
            <a:fld id="{2B94EE6C-EF8F-4AED-9DB7-C79B15755E22}" type="slidenum">
              <a:rPr lang="nb-NO" smtClean="0"/>
              <a:pPr/>
              <a:t>6</a:t>
            </a:fld>
            <a:endParaRPr lang="nb-NO" dirty="0"/>
          </a:p>
        </p:txBody>
      </p:sp>
      <p:graphicFrame>
        <p:nvGraphicFramePr>
          <p:cNvPr id="9" name="Plassholder for diagram 8">
            <a:extLst>
              <a:ext uri="{FF2B5EF4-FFF2-40B4-BE49-F238E27FC236}">
                <a16:creationId xmlns:a16="http://schemas.microsoft.com/office/drawing/2014/main" id="{AA7417F3-E4DB-4753-952A-60B11433A4A1}"/>
              </a:ext>
            </a:extLst>
          </p:cNvPr>
          <p:cNvGraphicFramePr>
            <a:graphicFrameLocks noGrp="1"/>
          </p:cNvGraphicFramePr>
          <p:nvPr>
            <p:ph type="chart" sz="quarter" idx="15"/>
            <p:extLst>
              <p:ext uri="{D42A27DB-BD31-4B8C-83A1-F6EECF244321}">
                <p14:modId xmlns:p14="http://schemas.microsoft.com/office/powerpoint/2010/main" val="1225949283"/>
              </p:ext>
            </p:extLst>
          </p:nvPr>
        </p:nvGraphicFramePr>
        <p:xfrm>
          <a:off x="240802" y="1788351"/>
          <a:ext cx="5253348" cy="4353474"/>
        </p:xfrm>
        <a:graphic>
          <a:graphicData uri="http://schemas.openxmlformats.org/drawingml/2006/chart">
            <c:chart xmlns:c="http://schemas.openxmlformats.org/drawingml/2006/chart" xmlns:r="http://schemas.openxmlformats.org/officeDocument/2006/relationships" r:id="rId3"/>
          </a:graphicData>
        </a:graphic>
      </p:graphicFrame>
      <p:sp>
        <p:nvSpPr>
          <p:cNvPr id="6" name="Plassholder for tekst 5">
            <a:extLst>
              <a:ext uri="{FF2B5EF4-FFF2-40B4-BE49-F238E27FC236}">
                <a16:creationId xmlns:a16="http://schemas.microsoft.com/office/drawing/2014/main" id="{53B28E92-9866-49B3-B240-8DA95CC49E13}"/>
              </a:ext>
            </a:extLst>
          </p:cNvPr>
          <p:cNvSpPr>
            <a:spLocks noGrp="1"/>
          </p:cNvSpPr>
          <p:nvPr>
            <p:ph type="body" sz="quarter" idx="16"/>
          </p:nvPr>
        </p:nvSpPr>
        <p:spPr>
          <a:xfrm>
            <a:off x="276942" y="6081528"/>
            <a:ext cx="11674257" cy="288316"/>
          </a:xfrm>
        </p:spPr>
        <p:txBody>
          <a:bodyPr/>
          <a:lstStyle/>
          <a:p>
            <a:r>
              <a:rPr lang="nb-NO" dirty="0"/>
              <a:t>N 2021: 2037 intervju 											    N 2021: 1826 intervju (kjøper medisin på apotek)</a:t>
            </a:r>
          </a:p>
        </p:txBody>
      </p:sp>
      <p:graphicFrame>
        <p:nvGraphicFramePr>
          <p:cNvPr id="8" name="Plassholder for diagram 8">
            <a:extLst>
              <a:ext uri="{FF2B5EF4-FFF2-40B4-BE49-F238E27FC236}">
                <a16:creationId xmlns:a16="http://schemas.microsoft.com/office/drawing/2014/main" id="{221A7120-53A5-4DF0-A9C0-C2C37F3F1E6D}"/>
              </a:ext>
            </a:extLst>
          </p:cNvPr>
          <p:cNvGraphicFramePr>
            <a:graphicFrameLocks/>
          </p:cNvGraphicFramePr>
          <p:nvPr>
            <p:extLst>
              <p:ext uri="{D42A27DB-BD31-4B8C-83A1-F6EECF244321}">
                <p14:modId xmlns:p14="http://schemas.microsoft.com/office/powerpoint/2010/main" val="2701471565"/>
              </p:ext>
            </p:extLst>
          </p:nvPr>
        </p:nvGraphicFramePr>
        <p:xfrm>
          <a:off x="5781102" y="1788351"/>
          <a:ext cx="5660127" cy="4209316"/>
        </p:xfrm>
        <a:graphic>
          <a:graphicData uri="http://schemas.openxmlformats.org/drawingml/2006/chart">
            <c:chart xmlns:c="http://schemas.openxmlformats.org/drawingml/2006/chart" xmlns:r="http://schemas.openxmlformats.org/officeDocument/2006/relationships" r:id="rId4"/>
          </a:graphicData>
        </a:graphic>
      </p:graphicFrame>
      <p:sp>
        <p:nvSpPr>
          <p:cNvPr id="7" name="Plassholder for tekst 5">
            <a:extLst>
              <a:ext uri="{FF2B5EF4-FFF2-40B4-BE49-F238E27FC236}">
                <a16:creationId xmlns:a16="http://schemas.microsoft.com/office/drawing/2014/main" id="{EAF85339-C053-49B3-9BF7-98FEFBB1554B}"/>
              </a:ext>
            </a:extLst>
          </p:cNvPr>
          <p:cNvSpPr>
            <a:spLocks noGrp="1"/>
          </p:cNvSpPr>
          <p:nvPr>
            <p:ph type="body" sz="quarter" idx="18"/>
          </p:nvPr>
        </p:nvSpPr>
        <p:spPr>
          <a:xfrm>
            <a:off x="263047" y="159657"/>
            <a:ext cx="11672888" cy="773613"/>
          </a:xfrm>
        </p:spPr>
        <p:txBody>
          <a:bodyPr>
            <a:noAutofit/>
          </a:bodyPr>
          <a:lstStyle/>
          <a:p>
            <a:r>
              <a:rPr lang="nb-NO" sz="2400" dirty="0">
                <a:solidFill>
                  <a:srgbClr val="000000">
                    <a:lumMod val="65000"/>
                    <a:lumOff val="35000"/>
                  </a:srgbClr>
                </a:solidFill>
                <a:latin typeface="+mj-lt"/>
              </a:rPr>
              <a:t>4 av 10 har opplevd å ikke få tak i medisin til seg selv eller andre</a:t>
            </a:r>
            <a:endParaRPr lang="nb-NO" dirty="0"/>
          </a:p>
        </p:txBody>
      </p:sp>
    </p:spTree>
    <p:extLst>
      <p:ext uri="{BB962C8B-B14F-4D97-AF65-F5344CB8AC3E}">
        <p14:creationId xmlns:p14="http://schemas.microsoft.com/office/powerpoint/2010/main" val="3112096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3CD6AE7-3D3B-4DC8-AFA0-A9D6A8595240}"/>
              </a:ext>
            </a:extLst>
          </p:cNvPr>
          <p:cNvSpPr>
            <a:spLocks noGrp="1"/>
          </p:cNvSpPr>
          <p:nvPr>
            <p:ph type="sldNum" sz="quarter" idx="11"/>
          </p:nvPr>
        </p:nvSpPr>
        <p:spPr/>
        <p:txBody>
          <a:bodyPr/>
          <a:lstStyle/>
          <a:p>
            <a:fld id="{2B94EE6C-EF8F-4AED-9DB7-C79B15755E22}" type="slidenum">
              <a:rPr lang="nb-NO" smtClean="0"/>
              <a:pPr/>
              <a:t>7</a:t>
            </a:fld>
            <a:endParaRPr lang="nb-NO" dirty="0"/>
          </a:p>
        </p:txBody>
      </p:sp>
      <p:graphicFrame>
        <p:nvGraphicFramePr>
          <p:cNvPr id="9" name="Plassholder for diagram 8">
            <a:extLst>
              <a:ext uri="{FF2B5EF4-FFF2-40B4-BE49-F238E27FC236}">
                <a16:creationId xmlns:a16="http://schemas.microsoft.com/office/drawing/2014/main" id="{AA7417F3-E4DB-4753-952A-60B11433A4A1}"/>
              </a:ext>
            </a:extLst>
          </p:cNvPr>
          <p:cNvGraphicFramePr>
            <a:graphicFrameLocks noGrp="1"/>
          </p:cNvGraphicFramePr>
          <p:nvPr>
            <p:ph type="chart" sz="quarter" idx="15"/>
            <p:extLst>
              <p:ext uri="{D42A27DB-BD31-4B8C-83A1-F6EECF244321}">
                <p14:modId xmlns:p14="http://schemas.microsoft.com/office/powerpoint/2010/main" val="3815509264"/>
              </p:ext>
            </p:extLst>
          </p:nvPr>
        </p:nvGraphicFramePr>
        <p:xfrm>
          <a:off x="276940" y="1614791"/>
          <a:ext cx="7330089" cy="4442127"/>
        </p:xfrm>
        <a:graphic>
          <a:graphicData uri="http://schemas.openxmlformats.org/drawingml/2006/chart">
            <c:chart xmlns:c="http://schemas.openxmlformats.org/drawingml/2006/chart" xmlns:r="http://schemas.openxmlformats.org/officeDocument/2006/relationships" r:id="rId3"/>
          </a:graphicData>
        </a:graphic>
      </p:graphicFrame>
      <p:sp>
        <p:nvSpPr>
          <p:cNvPr id="4" name="Plassholder for tekst 3">
            <a:extLst>
              <a:ext uri="{FF2B5EF4-FFF2-40B4-BE49-F238E27FC236}">
                <a16:creationId xmlns:a16="http://schemas.microsoft.com/office/drawing/2014/main" id="{C78F2CE7-AFA6-4887-B4C4-61608E475E7E}"/>
              </a:ext>
            </a:extLst>
          </p:cNvPr>
          <p:cNvSpPr>
            <a:spLocks noGrp="1"/>
          </p:cNvSpPr>
          <p:nvPr>
            <p:ph type="body" sz="quarter" idx="18"/>
          </p:nvPr>
        </p:nvSpPr>
        <p:spPr>
          <a:xfrm>
            <a:off x="7801583" y="2714015"/>
            <a:ext cx="3876702" cy="1994171"/>
          </a:xfrm>
          <a:solidFill>
            <a:schemeClr val="accent3"/>
          </a:solidFill>
        </p:spPr>
        <p:txBody>
          <a:bodyPr lIns="180000" tIns="180000" rIns="180000" bIns="180000">
            <a:normAutofit/>
          </a:bodyPr>
          <a:lstStyle/>
          <a:p>
            <a:pPr fontAlgn="base">
              <a:lnSpc>
                <a:spcPct val="120000"/>
              </a:lnSpc>
              <a:spcBef>
                <a:spcPts val="1200"/>
              </a:spcBef>
              <a:buSzPct val="125000"/>
            </a:pPr>
            <a:r>
              <a:rPr lang="nb-NO" sz="1400" b="0" dirty="0"/>
              <a:t>Halvparten (49 prosent) som handler medisiner på apotek har opplevd legemiddelmangel. 57 prosent har opplevd at medisinen var midlertidig utsolgt, og 10 prosent fikk ikke tak i medisin fordi den hadde gått ut av produksjon. Det var mulig å angi flere årsaker.</a:t>
            </a:r>
          </a:p>
        </p:txBody>
      </p:sp>
      <p:sp>
        <p:nvSpPr>
          <p:cNvPr id="6" name="Plassholder for tekst 5">
            <a:extLst>
              <a:ext uri="{FF2B5EF4-FFF2-40B4-BE49-F238E27FC236}">
                <a16:creationId xmlns:a16="http://schemas.microsoft.com/office/drawing/2014/main" id="{53B28E92-9866-49B3-B240-8DA95CC49E13}"/>
              </a:ext>
            </a:extLst>
          </p:cNvPr>
          <p:cNvSpPr>
            <a:spLocks noGrp="1"/>
          </p:cNvSpPr>
          <p:nvPr>
            <p:ph type="body" sz="quarter" idx="16"/>
          </p:nvPr>
        </p:nvSpPr>
        <p:spPr/>
        <p:txBody>
          <a:bodyPr>
            <a:normAutofit/>
          </a:bodyPr>
          <a:lstStyle/>
          <a:p>
            <a:r>
              <a:rPr lang="nb-NO" dirty="0"/>
              <a:t>N 2021: 768 intervju (har opplevd å ikke få tak i medisin på apotek)</a:t>
            </a:r>
          </a:p>
        </p:txBody>
      </p:sp>
      <p:sp>
        <p:nvSpPr>
          <p:cNvPr id="8" name="Plassholder for tekst 5">
            <a:extLst>
              <a:ext uri="{FF2B5EF4-FFF2-40B4-BE49-F238E27FC236}">
                <a16:creationId xmlns:a16="http://schemas.microsoft.com/office/drawing/2014/main" id="{D25B9D74-A7FC-4A23-9FAC-A23F8703F22D}"/>
              </a:ext>
            </a:extLst>
          </p:cNvPr>
          <p:cNvSpPr txBox="1">
            <a:spLocks/>
          </p:cNvSpPr>
          <p:nvPr/>
        </p:nvSpPr>
        <p:spPr>
          <a:xfrm>
            <a:off x="263047" y="159657"/>
            <a:ext cx="11672888" cy="773613"/>
          </a:xfrm>
          <a:prstGeom prst="rect">
            <a:avLst/>
          </a:prstGeom>
        </p:spPr>
        <p:txBody>
          <a:bodyPr vert="horz" lIns="0" tIns="0" rIns="0" bIns="0" rtlCol="0" anchor="ctr" anchorCtr="0">
            <a:noAutofit/>
          </a:bodyPr>
          <a:lstStyle>
            <a:lvl1pPr marL="0" indent="0" algn="l" defTabSz="457200" rtl="0" eaLnBrk="1" latinLnBrk="0" hangingPunct="1">
              <a:lnSpc>
                <a:spcPct val="110000"/>
              </a:lnSpc>
              <a:spcBef>
                <a:spcPct val="20000"/>
              </a:spcBef>
              <a:buFont typeface="Calibri Light" panose="020F0302020204030204" pitchFamily="34" charset="0"/>
              <a:buNone/>
              <a:defRPr sz="2400" b="1" kern="1200">
                <a:solidFill>
                  <a:schemeClr val="tx1"/>
                </a:solidFill>
                <a:latin typeface="+mj-lt"/>
                <a:ea typeface="+mn-ea"/>
                <a:cs typeface="+mn-cs"/>
              </a:defRPr>
            </a:lvl1pPr>
            <a:lvl2pPr marL="742950" indent="-28575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2pPr>
            <a:lvl3pPr marL="11430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3pPr>
            <a:lvl4pPr marL="16002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4pPr>
            <a:lvl5pPr marL="20574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dirty="0"/>
              <a:t>Halvparten av de som handler medisiner har opplevd legemiddelmangel</a:t>
            </a:r>
          </a:p>
        </p:txBody>
      </p:sp>
    </p:spTree>
    <p:extLst>
      <p:ext uri="{BB962C8B-B14F-4D97-AF65-F5344CB8AC3E}">
        <p14:creationId xmlns:p14="http://schemas.microsoft.com/office/powerpoint/2010/main" val="3956083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8611C2BB-4CC3-3248-9E97-F385C0B65C81}"/>
              </a:ext>
            </a:extLst>
          </p:cNvPr>
          <p:cNvSpPr>
            <a:spLocks noGrp="1"/>
          </p:cNvSpPr>
          <p:nvPr>
            <p:ph type="sldNum" sz="quarter" idx="11"/>
          </p:nvPr>
        </p:nvSpPr>
        <p:spPr/>
        <p:txBody>
          <a:bodyPr/>
          <a:lstStyle/>
          <a:p>
            <a:fld id="{2B94EE6C-EF8F-4AED-9DB7-C79B15755E22}" type="slidenum">
              <a:rPr lang="nb-NO" smtClean="0"/>
              <a:pPr/>
              <a:t>8</a:t>
            </a:fld>
            <a:endParaRPr lang="nb-NO" dirty="0"/>
          </a:p>
        </p:txBody>
      </p:sp>
      <p:graphicFrame>
        <p:nvGraphicFramePr>
          <p:cNvPr id="7" name="Plassholder for innhold 6">
            <a:extLst>
              <a:ext uri="{FF2B5EF4-FFF2-40B4-BE49-F238E27FC236}">
                <a16:creationId xmlns:a16="http://schemas.microsoft.com/office/drawing/2014/main" id="{28FE2358-C6CC-475A-8FDB-51F8E7B65D94}"/>
              </a:ext>
            </a:extLst>
          </p:cNvPr>
          <p:cNvGraphicFramePr>
            <a:graphicFrameLocks noGrp="1"/>
          </p:cNvGraphicFramePr>
          <p:nvPr>
            <p:ph sz="quarter" idx="14"/>
            <p:extLst>
              <p:ext uri="{D42A27DB-BD31-4B8C-83A1-F6EECF244321}">
                <p14:modId xmlns:p14="http://schemas.microsoft.com/office/powerpoint/2010/main" val="2650494131"/>
              </p:ext>
            </p:extLst>
          </p:nvPr>
        </p:nvGraphicFramePr>
        <p:xfrm>
          <a:off x="276225" y="1600200"/>
          <a:ext cx="535305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Plassholder for innhold 6">
            <a:extLst>
              <a:ext uri="{FF2B5EF4-FFF2-40B4-BE49-F238E27FC236}">
                <a16:creationId xmlns:a16="http://schemas.microsoft.com/office/drawing/2014/main" id="{BDE0307D-7090-4A39-B64B-6613CEE5C252}"/>
              </a:ext>
            </a:extLst>
          </p:cNvPr>
          <p:cNvGraphicFramePr>
            <a:graphicFrameLocks/>
          </p:cNvGraphicFramePr>
          <p:nvPr>
            <p:extLst>
              <p:ext uri="{D42A27DB-BD31-4B8C-83A1-F6EECF244321}">
                <p14:modId xmlns:p14="http://schemas.microsoft.com/office/powerpoint/2010/main" val="3060389929"/>
              </p:ext>
            </p:extLst>
          </p:nvPr>
        </p:nvGraphicFramePr>
        <p:xfrm>
          <a:off x="6354414" y="1600200"/>
          <a:ext cx="535305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Plassholder for tekst 5">
            <a:extLst>
              <a:ext uri="{FF2B5EF4-FFF2-40B4-BE49-F238E27FC236}">
                <a16:creationId xmlns:a16="http://schemas.microsoft.com/office/drawing/2014/main" id="{2E845D2F-3230-4575-8C91-C414057469F4}"/>
              </a:ext>
            </a:extLst>
          </p:cNvPr>
          <p:cNvSpPr txBox="1">
            <a:spLocks/>
          </p:cNvSpPr>
          <p:nvPr/>
        </p:nvSpPr>
        <p:spPr>
          <a:xfrm>
            <a:off x="263047" y="159657"/>
            <a:ext cx="11672888" cy="773613"/>
          </a:xfrm>
          <a:prstGeom prst="rect">
            <a:avLst/>
          </a:prstGeom>
        </p:spPr>
        <p:txBody>
          <a:bodyPr vert="horz" lIns="0" tIns="0" rIns="0" bIns="0" rtlCol="0" anchor="ctr" anchorCtr="0">
            <a:noAutofit/>
          </a:bodyPr>
          <a:lstStyle>
            <a:lvl1pPr marL="0" indent="0" algn="l" defTabSz="457200" rtl="0" eaLnBrk="1" latinLnBrk="0" hangingPunct="1">
              <a:lnSpc>
                <a:spcPct val="110000"/>
              </a:lnSpc>
              <a:spcBef>
                <a:spcPct val="20000"/>
              </a:spcBef>
              <a:buFont typeface="Calibri Light" panose="020F0302020204030204" pitchFamily="34" charset="0"/>
              <a:buNone/>
              <a:defRPr sz="2400" b="1" kern="1200">
                <a:solidFill>
                  <a:schemeClr val="tx1"/>
                </a:solidFill>
                <a:latin typeface="+mj-lt"/>
                <a:ea typeface="+mn-ea"/>
                <a:cs typeface="+mn-cs"/>
              </a:defRPr>
            </a:lvl1pPr>
            <a:lvl2pPr marL="742950" indent="-28575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2pPr>
            <a:lvl3pPr marL="11430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3pPr>
            <a:lvl4pPr marL="16002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4pPr>
            <a:lvl5pPr marL="20574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dirty="0"/>
              <a:t>Lavere kjøpshyppighet i 2021 – færre handler medisin månedlig eller oftere</a:t>
            </a:r>
          </a:p>
        </p:txBody>
      </p:sp>
      <p:sp>
        <p:nvSpPr>
          <p:cNvPr id="10" name="Plassholder for tekst 5">
            <a:extLst>
              <a:ext uri="{FF2B5EF4-FFF2-40B4-BE49-F238E27FC236}">
                <a16:creationId xmlns:a16="http://schemas.microsoft.com/office/drawing/2014/main" id="{A244B5CC-2720-4AE0-B1EB-9A429148909F}"/>
              </a:ext>
            </a:extLst>
          </p:cNvPr>
          <p:cNvSpPr txBox="1">
            <a:spLocks/>
          </p:cNvSpPr>
          <p:nvPr/>
        </p:nvSpPr>
        <p:spPr>
          <a:xfrm>
            <a:off x="263047" y="6056919"/>
            <a:ext cx="11674257" cy="288316"/>
          </a:xfrm>
          <a:prstGeom prst="rect">
            <a:avLst/>
          </a:prstGeom>
        </p:spPr>
        <p:txBody>
          <a:bodyPr vert="horz" lIns="0" tIns="0" rIns="0" bIns="0" rtlCol="0" anchor="b" anchorCtr="0">
            <a:normAutofit/>
          </a:bodyPr>
          <a:lstStyle>
            <a:lvl1pPr indent="0" defTabSz="457200">
              <a:lnSpc>
                <a:spcPct val="110000"/>
              </a:lnSpc>
              <a:spcBef>
                <a:spcPct val="20000"/>
              </a:spcBef>
              <a:buFont typeface="Calibri Light" panose="020F0302020204030204" pitchFamily="34" charset="0"/>
              <a:buNone/>
              <a:defRPr sz="1400" i="1"/>
            </a:lvl1pPr>
            <a:lvl2pPr marL="742950" indent="-285750" defTabSz="457200">
              <a:lnSpc>
                <a:spcPct val="110000"/>
              </a:lnSpc>
              <a:spcBef>
                <a:spcPct val="20000"/>
              </a:spcBef>
              <a:buFont typeface="Arial" panose="020B0604020202020204" pitchFamily="34" charset="0"/>
              <a:buChar char="•"/>
              <a:defRPr sz="2400"/>
            </a:lvl2pPr>
            <a:lvl3pPr marL="1143000" indent="-228600" defTabSz="457200">
              <a:lnSpc>
                <a:spcPct val="110000"/>
              </a:lnSpc>
              <a:spcBef>
                <a:spcPct val="20000"/>
              </a:spcBef>
              <a:buFont typeface="Arial" panose="020B0604020202020204" pitchFamily="34" charset="0"/>
              <a:buChar char="•"/>
              <a:defRPr sz="2400"/>
            </a:lvl3pPr>
            <a:lvl4pPr marL="1600200" indent="-228600" defTabSz="457200">
              <a:lnSpc>
                <a:spcPct val="110000"/>
              </a:lnSpc>
              <a:spcBef>
                <a:spcPct val="20000"/>
              </a:spcBef>
              <a:buFont typeface="Arial" panose="020B0604020202020204" pitchFamily="34" charset="0"/>
              <a:buChar char="•"/>
              <a:defRPr sz="2400"/>
            </a:lvl4pPr>
            <a:lvl5pPr marL="2057400" indent="-228600" defTabSz="457200">
              <a:lnSpc>
                <a:spcPct val="110000"/>
              </a:lnSpc>
              <a:spcBef>
                <a:spcPct val="20000"/>
              </a:spcBef>
              <a:buFont typeface="Arial" panose="020B0604020202020204" pitchFamily="34" charset="0"/>
              <a:buChar char="•"/>
              <a:defRPr sz="24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nb-NO" dirty="0"/>
              <a:t>N 2021: 221 intervju (har opplevd legemiddelmangel)</a:t>
            </a:r>
          </a:p>
        </p:txBody>
      </p:sp>
    </p:spTree>
    <p:extLst>
      <p:ext uri="{BB962C8B-B14F-4D97-AF65-F5344CB8AC3E}">
        <p14:creationId xmlns:p14="http://schemas.microsoft.com/office/powerpoint/2010/main" val="3816629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3CD6AE7-3D3B-4DC8-AFA0-A9D6A8595240}"/>
              </a:ext>
            </a:extLst>
          </p:cNvPr>
          <p:cNvSpPr>
            <a:spLocks noGrp="1"/>
          </p:cNvSpPr>
          <p:nvPr>
            <p:ph type="sldNum" sz="quarter" idx="11"/>
          </p:nvPr>
        </p:nvSpPr>
        <p:spPr/>
        <p:txBody>
          <a:bodyPr/>
          <a:lstStyle/>
          <a:p>
            <a:fld id="{2B94EE6C-EF8F-4AED-9DB7-C79B15755E22}" type="slidenum">
              <a:rPr lang="nb-NO" smtClean="0"/>
              <a:pPr/>
              <a:t>9</a:t>
            </a:fld>
            <a:endParaRPr lang="nb-NO" dirty="0"/>
          </a:p>
        </p:txBody>
      </p:sp>
      <p:graphicFrame>
        <p:nvGraphicFramePr>
          <p:cNvPr id="9" name="Plassholder for diagram 8">
            <a:extLst>
              <a:ext uri="{FF2B5EF4-FFF2-40B4-BE49-F238E27FC236}">
                <a16:creationId xmlns:a16="http://schemas.microsoft.com/office/drawing/2014/main" id="{AA7417F3-E4DB-4753-952A-60B11433A4A1}"/>
              </a:ext>
            </a:extLst>
          </p:cNvPr>
          <p:cNvGraphicFramePr>
            <a:graphicFrameLocks noGrp="1"/>
          </p:cNvGraphicFramePr>
          <p:nvPr>
            <p:ph type="chart" sz="quarter" idx="15"/>
            <p:extLst>
              <p:ext uri="{D42A27DB-BD31-4B8C-83A1-F6EECF244321}">
                <p14:modId xmlns:p14="http://schemas.microsoft.com/office/powerpoint/2010/main" val="458963282"/>
              </p:ext>
            </p:extLst>
          </p:nvPr>
        </p:nvGraphicFramePr>
        <p:xfrm>
          <a:off x="242169" y="1585609"/>
          <a:ext cx="6985482" cy="4378671"/>
        </p:xfrm>
        <a:graphic>
          <a:graphicData uri="http://schemas.openxmlformats.org/drawingml/2006/chart">
            <c:chart xmlns:c="http://schemas.openxmlformats.org/drawingml/2006/chart" xmlns:r="http://schemas.openxmlformats.org/officeDocument/2006/relationships" r:id="rId3"/>
          </a:graphicData>
        </a:graphic>
      </p:graphicFrame>
      <p:sp>
        <p:nvSpPr>
          <p:cNvPr id="4" name="Plassholder for tekst 3">
            <a:extLst>
              <a:ext uri="{FF2B5EF4-FFF2-40B4-BE49-F238E27FC236}">
                <a16:creationId xmlns:a16="http://schemas.microsoft.com/office/drawing/2014/main" id="{C78F2CE7-AFA6-4887-B4C4-61608E475E7E}"/>
              </a:ext>
            </a:extLst>
          </p:cNvPr>
          <p:cNvSpPr>
            <a:spLocks noGrp="1"/>
          </p:cNvSpPr>
          <p:nvPr>
            <p:ph type="body" sz="quarter" idx="18"/>
          </p:nvPr>
        </p:nvSpPr>
        <p:spPr>
          <a:xfrm>
            <a:off x="7412476" y="2795151"/>
            <a:ext cx="4439195" cy="1446109"/>
          </a:xfrm>
          <a:solidFill>
            <a:schemeClr val="accent3"/>
          </a:solidFill>
        </p:spPr>
        <p:txBody>
          <a:bodyPr vert="horz" lIns="180000" tIns="180000" rIns="180000" bIns="180000" rtlCol="0" anchor="ctr" anchorCtr="0">
            <a:normAutofit/>
          </a:bodyPr>
          <a:lstStyle/>
          <a:p>
            <a:pPr fontAlgn="base">
              <a:lnSpc>
                <a:spcPct val="120000"/>
              </a:lnSpc>
              <a:spcBef>
                <a:spcPts val="1200"/>
              </a:spcBef>
              <a:buSzPct val="125000"/>
            </a:pPr>
            <a:r>
              <a:rPr lang="nb-NO" sz="1400" b="0" dirty="0"/>
              <a:t>Legemiddelmangelen knytter seg i svært stor grad til reseptpliktig medisin, som 91 prosent oppgir at de har opplevd mangel på. Kun 5 prosent gjelder utelukkende ikke-reseptpliktig medisin.</a:t>
            </a:r>
          </a:p>
        </p:txBody>
      </p:sp>
      <p:sp>
        <p:nvSpPr>
          <p:cNvPr id="6" name="Plassholder for tekst 5">
            <a:extLst>
              <a:ext uri="{FF2B5EF4-FFF2-40B4-BE49-F238E27FC236}">
                <a16:creationId xmlns:a16="http://schemas.microsoft.com/office/drawing/2014/main" id="{53B28E92-9866-49B3-B240-8DA95CC49E13}"/>
              </a:ext>
            </a:extLst>
          </p:cNvPr>
          <p:cNvSpPr>
            <a:spLocks noGrp="1"/>
          </p:cNvSpPr>
          <p:nvPr>
            <p:ph type="body" sz="quarter" idx="16"/>
          </p:nvPr>
        </p:nvSpPr>
        <p:spPr/>
        <p:txBody>
          <a:bodyPr/>
          <a:lstStyle/>
          <a:p>
            <a:r>
              <a:rPr lang="nb-NO" dirty="0"/>
              <a:t>N 2021: 221 intervju (har opplevd legemiddelmangel)</a:t>
            </a:r>
          </a:p>
        </p:txBody>
      </p:sp>
      <p:sp>
        <p:nvSpPr>
          <p:cNvPr id="7" name="Plassholder for tekst 5">
            <a:extLst>
              <a:ext uri="{FF2B5EF4-FFF2-40B4-BE49-F238E27FC236}">
                <a16:creationId xmlns:a16="http://schemas.microsoft.com/office/drawing/2014/main" id="{2D49E5A3-398C-4E5E-9D15-AAA020CF33F7}"/>
              </a:ext>
            </a:extLst>
          </p:cNvPr>
          <p:cNvSpPr txBox="1">
            <a:spLocks/>
          </p:cNvSpPr>
          <p:nvPr/>
        </p:nvSpPr>
        <p:spPr>
          <a:xfrm>
            <a:off x="263047" y="159657"/>
            <a:ext cx="11672888" cy="773613"/>
          </a:xfrm>
          <a:prstGeom prst="rect">
            <a:avLst/>
          </a:prstGeom>
        </p:spPr>
        <p:txBody>
          <a:bodyPr vert="horz" lIns="0" tIns="0" rIns="0" bIns="0" rtlCol="0" anchor="ctr" anchorCtr="0">
            <a:noAutofit/>
          </a:bodyPr>
          <a:lstStyle>
            <a:lvl1pPr marL="0" indent="0" algn="l" defTabSz="457200" rtl="0" eaLnBrk="1" latinLnBrk="0" hangingPunct="1">
              <a:lnSpc>
                <a:spcPct val="110000"/>
              </a:lnSpc>
              <a:spcBef>
                <a:spcPct val="20000"/>
              </a:spcBef>
              <a:buFont typeface="Calibri Light" panose="020F0302020204030204" pitchFamily="34" charset="0"/>
              <a:buNone/>
              <a:defRPr sz="2400" b="1" kern="1200">
                <a:solidFill>
                  <a:schemeClr val="tx1"/>
                </a:solidFill>
                <a:latin typeface="+mj-lt"/>
                <a:ea typeface="+mn-ea"/>
                <a:cs typeface="+mn-cs"/>
              </a:defRPr>
            </a:lvl1pPr>
            <a:lvl2pPr marL="742950" indent="-28575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2pPr>
            <a:lvl3pPr marL="11430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3pPr>
            <a:lvl4pPr marL="16002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4pPr>
            <a:lvl5pPr marL="2057400" indent="-228600" algn="l" defTabSz="457200" rtl="0" eaLnBrk="1" latinLnBrk="0" hangingPunct="1">
              <a:lnSpc>
                <a:spcPct val="110000"/>
              </a:lnSpc>
              <a:spcBef>
                <a:spcPct val="20000"/>
              </a:spcBef>
              <a:buFont typeface="Arial" panose="020B0604020202020204" pitchFamily="34" charset="0"/>
              <a:buChar char="•"/>
              <a:defRPr sz="3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dirty="0"/>
              <a:t>9 av 10 oppgir å ha opplevd mangel på reseptpliktig medisin</a:t>
            </a:r>
          </a:p>
        </p:txBody>
      </p:sp>
    </p:spTree>
    <p:extLst>
      <p:ext uri="{BB962C8B-B14F-4D97-AF65-F5344CB8AC3E}">
        <p14:creationId xmlns:p14="http://schemas.microsoft.com/office/powerpoint/2010/main" val="1214226023"/>
      </p:ext>
    </p:extLst>
  </p:cSld>
  <p:clrMapOvr>
    <a:masterClrMapping/>
  </p:clrMapOvr>
</p:sld>
</file>

<file path=ppt/theme/theme1.xml><?xml version="1.0" encoding="utf-8"?>
<a:theme xmlns:a="http://schemas.openxmlformats.org/drawingml/2006/main" name="Office-tema">
  <a:themeElements>
    <a:clrScheme name="Egendefinert 2">
      <a:dk1>
        <a:srgbClr val="000000"/>
      </a:dk1>
      <a:lt1>
        <a:srgbClr val="FFFFFF"/>
      </a:lt1>
      <a:dk2>
        <a:srgbClr val="044169"/>
      </a:dk2>
      <a:lt2>
        <a:srgbClr val="FFFFFF"/>
      </a:lt2>
      <a:accent1>
        <a:srgbClr val="00ADC6"/>
      </a:accent1>
      <a:accent2>
        <a:srgbClr val="044169"/>
      </a:accent2>
      <a:accent3>
        <a:srgbClr val="A8D2BC"/>
      </a:accent3>
      <a:accent4>
        <a:srgbClr val="E6A31C"/>
      </a:accent4>
      <a:accent5>
        <a:srgbClr val="298087"/>
      </a:accent5>
      <a:accent6>
        <a:srgbClr val="E47B4E"/>
      </a:accent6>
      <a:hlink>
        <a:srgbClr val="10737B"/>
      </a:hlink>
      <a:folHlink>
        <a:srgbClr val="10737B"/>
      </a:folHlink>
    </a:clrScheme>
    <a:fontScheme name="Forbrukerråde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R_presentasjon_16;9_wide" id="{0F3B3918-300E-B24B-8E13-3D72F87E5F36}" vid="{8EF40DE3-A5DE-114D-B67D-AE0994BF674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fakta_og_analyse_v1</Template>
  <TotalTime>2141</TotalTime>
  <Words>2072</Words>
  <Application>Microsoft Office PowerPoint</Application>
  <PresentationFormat>Widescreen</PresentationFormat>
  <Paragraphs>154</Paragraphs>
  <Slides>20</Slides>
  <Notes>14</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20</vt:i4>
      </vt:variant>
    </vt:vector>
  </HeadingPairs>
  <TitlesOfParts>
    <vt:vector size="26" baseType="lpstr">
      <vt:lpstr>Arial</vt:lpstr>
      <vt:lpstr>Calibri</vt:lpstr>
      <vt:lpstr>Calibri Light</vt:lpstr>
      <vt:lpstr>ClanOT-Book</vt:lpstr>
      <vt:lpstr>Wingdings</vt:lpstr>
      <vt:lpstr>Office-tema</vt:lpstr>
      <vt:lpstr>Legemiddelmangel på norske apotek</vt:lpstr>
      <vt:lpstr>Bakgrunn og formål</vt:lpstr>
      <vt:lpstr>Utvalg og metode</vt:lpstr>
      <vt:lpstr>PowerPoint-presentasjon</vt:lpstr>
      <vt:lpstr>Hovedfunn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Ann-Kristin Ansteensen</dc:creator>
  <cp:lastModifiedBy>Ida Lagos Andersen</cp:lastModifiedBy>
  <cp:revision>104</cp:revision>
  <cp:lastPrinted>2018-03-07T14:06:12Z</cp:lastPrinted>
  <dcterms:created xsi:type="dcterms:W3CDTF">2019-12-16T10:33:04Z</dcterms:created>
  <dcterms:modified xsi:type="dcterms:W3CDTF">2022-01-10T12:37:15Z</dcterms:modified>
</cp:coreProperties>
</file>